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3411E-9585-4584-98D5-359DC68AC83D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D9841-E385-470C-A07B-68540E2010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447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3411E-9585-4584-98D5-359DC68AC83D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D9841-E385-470C-A07B-68540E2010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749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3411E-9585-4584-98D5-359DC68AC83D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D9841-E385-470C-A07B-68540E2010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79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3411E-9585-4584-98D5-359DC68AC83D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D9841-E385-470C-A07B-68540E2010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151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3411E-9585-4584-98D5-359DC68AC83D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D9841-E385-470C-A07B-68540E2010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300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3411E-9585-4584-98D5-359DC68AC83D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D9841-E385-470C-A07B-68540E2010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60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3411E-9585-4584-98D5-359DC68AC83D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D9841-E385-470C-A07B-68540E2010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056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3411E-9585-4584-98D5-359DC68AC83D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D9841-E385-470C-A07B-68540E2010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943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3411E-9585-4584-98D5-359DC68AC83D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D9841-E385-470C-A07B-68540E2010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87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3411E-9585-4584-98D5-359DC68AC83D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D9841-E385-470C-A07B-68540E2010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927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3411E-9585-4584-98D5-359DC68AC83D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D9841-E385-470C-A07B-68540E2010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367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3411E-9585-4584-98D5-359DC68AC83D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D9841-E385-470C-A07B-68540E2010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271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" t="3809" r="1503" b="3111"/>
          <a:stretch/>
        </p:blipFill>
        <p:spPr>
          <a:xfrm>
            <a:off x="0" y="3082"/>
            <a:ext cx="12191999" cy="685491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234065" y="1171353"/>
            <a:ext cx="6884125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BO" sz="3200" b="1" u="sng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 multiplicación sin llevar</a:t>
            </a:r>
            <a:endParaRPr lang="en-US" sz="3200" b="1" u="sng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750421" y="1797696"/>
            <a:ext cx="8560526" cy="106368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1.- </a:t>
            </a:r>
            <a:r>
              <a:rPr lang="es-MX" sz="2000" b="1" dirty="0">
                <a:ln/>
                <a:solidFill>
                  <a:schemeClr val="accent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Para resolver la multiplicación sin llevar de dos cifras por otro de una cifra, se multiplican todas las cifras del primer número por el segundo número.</a:t>
            </a:r>
            <a:r>
              <a:rPr lang="es-MX" sz="2000" b="1" dirty="0">
                <a:ln/>
                <a:solidFill>
                  <a:schemeClr val="accent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b="1" dirty="0">
              <a:ln/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750421" y="2774520"/>
            <a:ext cx="7855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2.- Pasos para  resolver la multiplicación. </a:t>
            </a:r>
            <a:endParaRPr lang="en-US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720440"/>
              </p:ext>
            </p:extLst>
          </p:nvPr>
        </p:nvGraphicFramePr>
        <p:xfrm>
          <a:off x="1955707" y="3253756"/>
          <a:ext cx="7649848" cy="2481328"/>
        </p:xfrm>
        <a:graphic>
          <a:graphicData uri="http://schemas.openxmlformats.org/drawingml/2006/table">
            <a:tbl>
              <a:tblPr firstRow="1" firstCol="1" bandRow="1"/>
              <a:tblGrid>
                <a:gridCol w="3887744">
                  <a:extLst>
                    <a:ext uri="{9D8B030D-6E8A-4147-A177-3AD203B41FA5}">
                      <a16:colId xmlns:a16="http://schemas.microsoft.com/office/drawing/2014/main" val="947921206"/>
                    </a:ext>
                  </a:extLst>
                </a:gridCol>
                <a:gridCol w="3762104">
                  <a:extLst>
                    <a:ext uri="{9D8B030D-6E8A-4147-A177-3AD203B41FA5}">
                      <a16:colId xmlns:a16="http://schemas.microsoft.com/office/drawing/2014/main" val="938926288"/>
                    </a:ext>
                  </a:extLst>
                </a:gridCol>
              </a:tblGrid>
              <a:tr h="8422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lang="es-MX" sz="1800" b="1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Paso 1</a:t>
                      </a:r>
                      <a:endParaRPr lang="en-US" sz="18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Multiplicamos </a:t>
                      </a:r>
                      <a:r>
                        <a:rPr lang="es-MX" sz="1800" b="1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s-MX" sz="18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por las unidades. </a:t>
                      </a:r>
                      <a:endParaRPr lang="en-US" sz="18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2 </a:t>
                      </a:r>
                      <a:r>
                        <a:rPr lang="es-MX" sz="1800" b="1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 </a:t>
                      </a:r>
                      <a:r>
                        <a:rPr lang="es-MX" sz="18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es-MX" sz="1800" b="1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s-MX" sz="18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6</a:t>
                      </a:r>
                      <a:endParaRPr lang="en-US" sz="18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</a:t>
                      </a:r>
                      <a:r>
                        <a:rPr lang="es-MX" sz="1800" b="1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Paso 2</a:t>
                      </a:r>
                      <a:r>
                        <a:rPr lang="es-MX" sz="18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s-MX" sz="1800" b="1" dirty="0" smtClean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Multiplicamos </a:t>
                      </a:r>
                      <a:r>
                        <a:rPr lang="es-MX" sz="1800" b="1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s-MX" sz="18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por las decenas</a:t>
                      </a:r>
                      <a:r>
                        <a:rPr lang="es-MX" sz="1800" b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2 </a:t>
                      </a:r>
                      <a:r>
                        <a:rPr lang="es-MX" sz="1800" b="1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s-MX" sz="18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es-MX" sz="1800" b="1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s-MX" sz="18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 </a:t>
                      </a:r>
                      <a:endParaRPr lang="en-US" sz="18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9371633"/>
                  </a:ext>
                </a:extLst>
              </a:tr>
              <a:tr h="16168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</a:t>
                      </a:r>
                      <a:endParaRPr lang="en-US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</a:t>
                      </a:r>
                      <a:r>
                        <a:rPr lang="es-MX" sz="1800" b="1" dirty="0">
                          <a:solidFill>
                            <a:srgbClr val="0070C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 </a:t>
                      </a:r>
                      <a:r>
                        <a:rPr lang="es-MX" sz="18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s-MX" sz="1800" b="1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s-MX" sz="18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US" sz="18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</a:t>
                      </a:r>
                      <a:r>
                        <a:rPr lang="es-MX" sz="1800" b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18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2    3</a:t>
                      </a:r>
                      <a:endParaRPr lang="en-US" sz="18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MX" sz="1800" b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lang="es-MX" sz="1800" b="1" baseline="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1800" b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s-MX" sz="1800" b="1" u="sng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1800" b="1" u="sng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  </a:t>
                      </a:r>
                      <a:r>
                        <a:rPr lang="es-MX" sz="1800" b="1" u="sng" baseline="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1800" b="1" u="sng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s-MX" sz="18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</a:t>
                      </a:r>
                      <a:endParaRPr lang="en-US" sz="18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</a:t>
                      </a:r>
                      <a:r>
                        <a:rPr lang="es-MX" sz="1800" b="1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8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</a:t>
                      </a:r>
                      <a:endParaRPr lang="en-US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</a:t>
                      </a:r>
                      <a:r>
                        <a:rPr lang="es-MX" sz="1800" b="1" dirty="0">
                          <a:solidFill>
                            <a:srgbClr val="0070C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s-MX" sz="18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s-MX" sz="1800" b="1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</a:t>
                      </a:r>
                      <a:endParaRPr lang="en-US" sz="18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</a:t>
                      </a:r>
                      <a:r>
                        <a:rPr lang="es-MX" sz="1800" b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s-MX" sz="18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   </a:t>
                      </a:r>
                      <a:r>
                        <a:rPr lang="es-MX" sz="1800" b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</a:t>
                      </a:r>
                      <a:r>
                        <a:rPr lang="es-MX" sz="1800" b="1" u="sng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s-MX" sz="1800" b="1" u="sng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    2</a:t>
                      </a:r>
                      <a:endParaRPr lang="en-US" sz="18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solidFill>
                            <a:srgbClr val="00B0F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</a:t>
                      </a:r>
                      <a:r>
                        <a:rPr lang="es-MX" sz="1800" b="1" dirty="0" smtClean="0">
                          <a:solidFill>
                            <a:srgbClr val="00B0F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   </a:t>
                      </a:r>
                      <a:r>
                        <a:rPr lang="es-MX" sz="1800" b="1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8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8760320"/>
                  </a:ext>
                </a:extLst>
              </a:tr>
            </a:tbl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9605555" y="1096413"/>
            <a:ext cx="1645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dirty="0" smtClean="0"/>
              <a:t>Viernes 16/10/2020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251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" t="3809" r="1503" b="3111"/>
          <a:stretch/>
        </p:blipFill>
        <p:spPr>
          <a:xfrm>
            <a:off x="0" y="3082"/>
            <a:ext cx="12191999" cy="6854918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933934" y="1415534"/>
            <a:ext cx="3621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3.- Calculamos y completamos.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611086" y="2244597"/>
            <a:ext cx="9936479" cy="1086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2  0           </a:t>
            </a:r>
            <a:r>
              <a:rPr lang="es-MX" sz="28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4  </a:t>
            </a:r>
            <a:r>
              <a:rPr lang="es-MX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         </a:t>
            </a:r>
            <a:r>
              <a:rPr lang="es-MX" sz="28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es-MX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9  2        </a:t>
            </a:r>
            <a:r>
              <a:rPr lang="es-MX" sz="28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es-MX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6  3  </a:t>
            </a:r>
            <a:endParaRPr lang="en-US" sz="28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MX" sz="2800" u="sng" dirty="0">
                <a:latin typeface="Comic Sans MS" panose="030F0702030302020204" pitchFamily="66" charset="0"/>
                <a:ea typeface="Calibri" panose="020F0502020204030204" pitchFamily="34" charset="0"/>
              </a:rPr>
              <a:t>_X  2  </a:t>
            </a:r>
            <a:r>
              <a:rPr lang="es-MX" sz="2800" dirty="0">
                <a:latin typeface="Comic Sans MS" panose="030F0702030302020204" pitchFamily="66" charset="0"/>
                <a:ea typeface="Calibri" panose="020F0502020204030204" pitchFamily="34" charset="0"/>
              </a:rPr>
              <a:t>    </a:t>
            </a:r>
            <a:r>
              <a:rPr lang="es-MX" sz="2800" dirty="0" smtClean="0">
                <a:latin typeface="Comic Sans MS" panose="030F0702030302020204" pitchFamily="66" charset="0"/>
                <a:ea typeface="Calibri" panose="020F0502020204030204" pitchFamily="34" charset="0"/>
              </a:rPr>
              <a:t>          </a:t>
            </a:r>
            <a:r>
              <a:rPr lang="es-MX" sz="2800" u="sng" dirty="0" smtClean="0">
                <a:latin typeface="Comic Sans MS" panose="030F0702030302020204" pitchFamily="66" charset="0"/>
                <a:ea typeface="Calibri" panose="020F0502020204030204" pitchFamily="34" charset="0"/>
              </a:rPr>
              <a:t>  </a:t>
            </a:r>
            <a:r>
              <a:rPr lang="es-MX" sz="2800" u="sng" dirty="0">
                <a:latin typeface="Comic Sans MS" panose="030F0702030302020204" pitchFamily="66" charset="0"/>
                <a:ea typeface="Calibri" panose="020F0502020204030204" pitchFamily="34" charset="0"/>
              </a:rPr>
              <a:t>X  2 </a:t>
            </a:r>
            <a:r>
              <a:rPr lang="es-MX" sz="2800" dirty="0">
                <a:latin typeface="Comic Sans MS" panose="030F0702030302020204" pitchFamily="66" charset="0"/>
                <a:ea typeface="Calibri" panose="020F0502020204030204" pitchFamily="34" charset="0"/>
              </a:rPr>
              <a:t>     </a:t>
            </a:r>
            <a:r>
              <a:rPr lang="es-MX" sz="2800" dirty="0" smtClean="0">
                <a:latin typeface="Comic Sans MS" panose="030F0702030302020204" pitchFamily="66" charset="0"/>
                <a:ea typeface="Calibri" panose="020F0502020204030204" pitchFamily="34" charset="0"/>
              </a:rPr>
              <a:t>          </a:t>
            </a:r>
            <a:r>
              <a:rPr lang="es-MX" sz="2800" u="sng" dirty="0" smtClean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es-MX" sz="2800" u="sng" dirty="0">
                <a:latin typeface="Comic Sans MS" panose="030F0702030302020204" pitchFamily="66" charset="0"/>
                <a:ea typeface="Calibri" panose="020F0502020204030204" pitchFamily="34" charset="0"/>
              </a:rPr>
              <a:t>X  2 </a:t>
            </a:r>
            <a:r>
              <a:rPr lang="es-MX" sz="2800" dirty="0">
                <a:latin typeface="Comic Sans MS" panose="030F0702030302020204" pitchFamily="66" charset="0"/>
                <a:ea typeface="Calibri" panose="020F0502020204030204" pitchFamily="34" charset="0"/>
              </a:rPr>
              <a:t>    </a:t>
            </a:r>
            <a:r>
              <a:rPr lang="es-MX" sz="2800" dirty="0" smtClean="0">
                <a:latin typeface="Comic Sans MS" panose="030F0702030302020204" pitchFamily="66" charset="0"/>
                <a:ea typeface="Calibri" panose="020F0502020204030204" pitchFamily="34" charset="0"/>
              </a:rPr>
              <a:t>           </a:t>
            </a:r>
            <a:r>
              <a:rPr lang="es-MX" sz="2800" u="sng" dirty="0" smtClean="0">
                <a:latin typeface="Comic Sans MS" panose="030F0702030302020204" pitchFamily="66" charset="0"/>
                <a:ea typeface="Calibri" panose="020F0502020204030204" pitchFamily="34" charset="0"/>
              </a:rPr>
              <a:t>   </a:t>
            </a:r>
            <a:r>
              <a:rPr lang="es-MX" sz="2800" u="sng" dirty="0">
                <a:latin typeface="Comic Sans MS" panose="030F0702030302020204" pitchFamily="66" charset="0"/>
                <a:ea typeface="Calibri" panose="020F0502020204030204" pitchFamily="34" charset="0"/>
              </a:rPr>
              <a:t>X  2_</a:t>
            </a:r>
            <a:endParaRPr lang="en-U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000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2751"/>
            <a:ext cx="12193057" cy="6852498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846216" y="1965833"/>
            <a:ext cx="8978539" cy="1116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8  4     </a:t>
            </a:r>
            <a:r>
              <a:rPr lang="es-MX" sz="28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r>
              <a:rPr lang="es-MX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3  2           </a:t>
            </a:r>
            <a:r>
              <a:rPr lang="es-MX" sz="28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s-MX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5  1      </a:t>
            </a:r>
            <a:r>
              <a:rPr lang="es-MX" sz="28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r>
              <a:rPr lang="es-MX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7  3</a:t>
            </a:r>
            <a:endParaRPr lang="en-US" sz="28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800" u="sng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X  2 </a:t>
            </a:r>
            <a:r>
              <a:rPr lang="es-MX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es-MX" sz="28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s-MX" sz="2800" u="sng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s-MX" sz="2800" u="sng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  2 </a:t>
            </a:r>
            <a:r>
              <a:rPr lang="es-MX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s-MX" sz="28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es-MX" sz="2800" u="sng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s-MX" sz="2800" u="sng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  2  </a:t>
            </a:r>
            <a:r>
              <a:rPr lang="es-MX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8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es-MX" sz="2800" u="sng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s-MX" sz="2800" u="sng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  2_</a:t>
            </a:r>
            <a:endParaRPr lang="en-US" sz="2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01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2751"/>
            <a:ext cx="12193057" cy="6852498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403565" y="1880688"/>
            <a:ext cx="8464731" cy="1116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6  0              2  2             3  4            9  3</a:t>
            </a:r>
            <a:endParaRPr lang="en-US" sz="28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800" u="sng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X  2 </a:t>
            </a:r>
            <a:r>
              <a:rPr lang="es-MX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es-MX" sz="2800" u="sng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X  2   </a:t>
            </a:r>
            <a:r>
              <a:rPr lang="es-MX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es-MX" sz="2800" u="sng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X  2   </a:t>
            </a:r>
            <a:r>
              <a:rPr lang="es-MX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s-MX" sz="2800" u="sng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X  2</a:t>
            </a:r>
            <a:endParaRPr lang="en-US" sz="2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4929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156</Words>
  <Application>Microsoft Office PowerPoint</Application>
  <PresentationFormat>Panorámica</PresentationFormat>
  <Paragraphs>27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Comic Sans MS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Nicole Ayala</dc:creator>
  <cp:lastModifiedBy>Teresa</cp:lastModifiedBy>
  <cp:revision>5</cp:revision>
  <dcterms:created xsi:type="dcterms:W3CDTF">2020-10-09T18:38:00Z</dcterms:created>
  <dcterms:modified xsi:type="dcterms:W3CDTF">2020-10-10T01:52:22Z</dcterms:modified>
</cp:coreProperties>
</file>