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455" autoAdjust="0"/>
  </p:normalViewPr>
  <p:slideViewPr>
    <p:cSldViewPr snapToGrid="0">
      <p:cViewPr varScale="1">
        <p:scale>
          <a:sx n="63" d="100"/>
          <a:sy n="63" d="100"/>
        </p:scale>
        <p:origin x="10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72C2C-7A5D-47F5-A75C-7509FDFFFDD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E6962-5DF7-46E3-A2D8-7B32032CCF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6962-5DF7-46E3-A2D8-7B32032CCF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01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196D-550E-4DC7-BCAA-4B3C305A406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E018-BD67-47D2-B581-2077C1B6CB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3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196D-550E-4DC7-BCAA-4B3C305A406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E018-BD67-47D2-B581-2077C1B6CB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196D-550E-4DC7-BCAA-4B3C305A406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E018-BD67-47D2-B581-2077C1B6CB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1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196D-550E-4DC7-BCAA-4B3C305A406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E018-BD67-47D2-B581-2077C1B6CB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196D-550E-4DC7-BCAA-4B3C305A406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E018-BD67-47D2-B581-2077C1B6CB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3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196D-550E-4DC7-BCAA-4B3C305A406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E018-BD67-47D2-B581-2077C1B6CB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5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196D-550E-4DC7-BCAA-4B3C305A406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E018-BD67-47D2-B581-2077C1B6CB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6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196D-550E-4DC7-BCAA-4B3C305A406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E018-BD67-47D2-B581-2077C1B6CB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4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196D-550E-4DC7-BCAA-4B3C305A406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E018-BD67-47D2-B581-2077C1B6CB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196D-550E-4DC7-BCAA-4B3C305A406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E018-BD67-47D2-B581-2077C1B6CB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1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196D-550E-4DC7-BCAA-4B3C305A406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E018-BD67-47D2-B581-2077C1B6CB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9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196D-550E-4DC7-BCAA-4B3C305A406E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3E018-BD67-47D2-B581-2077C1B6CB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9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19399" y="-2752885"/>
            <a:ext cx="6858001" cy="121919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40359" y="598002"/>
            <a:ext cx="4354077" cy="528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Palabras graves o llanas</a:t>
            </a:r>
            <a:endParaRPr lang="en-US" sz="200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70960" y="2582357"/>
            <a:ext cx="1075899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MX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MX" sz="24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MX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palabras que tienen la </a:t>
            </a:r>
            <a:r>
              <a:rPr lang="es-MX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sílaba tónica en la penúltima </a:t>
            </a:r>
            <a:r>
              <a:rPr lang="es-MX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 llaman graves o llanas.</a:t>
            </a:r>
            <a:endParaRPr lang="en-US" sz="2400" dirty="0">
              <a:solidFill>
                <a:schemeClr val="accent4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870960" y="1279774"/>
            <a:ext cx="10545790" cy="125505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Trabajo con honestidad, esfuerzo y en equipo para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prevención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violencia en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plan educativo</a:t>
            </a:r>
            <a:r>
              <a:rPr lang="es-MX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827" y="3980520"/>
            <a:ext cx="2481362" cy="22968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459" y="3975039"/>
            <a:ext cx="2399779" cy="235799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112520" y="3344436"/>
            <a:ext cx="3627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O</a:t>
            </a:r>
            <a:r>
              <a:rPr lang="es-MX" sz="28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ve</a:t>
            </a:r>
            <a:r>
              <a:rPr lang="es-MX" sz="2800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ja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</a:rPr>
              <a:t>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s-MX" sz="2800" dirty="0" smtClean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o </a:t>
            </a:r>
            <a:r>
              <a:rPr lang="es-MX" sz="2800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-  </a:t>
            </a:r>
            <a:r>
              <a:rPr lang="es-MX" sz="28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ve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s-MX" sz="2800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-  ja </a:t>
            </a:r>
            <a:endParaRPr lang="en-US" sz="2800" dirty="0">
              <a:ln>
                <a:solidFill>
                  <a:srgbClr val="FFC000"/>
                </a:solidFill>
              </a:ln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248400" y="3349583"/>
            <a:ext cx="5168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    Ca</a:t>
            </a:r>
            <a:r>
              <a:rPr lang="es-MX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ba</a:t>
            </a:r>
            <a:r>
              <a:rPr lang="es-MX" sz="2800" dirty="0" smtClean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llo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     </a:t>
            </a:r>
            <a:r>
              <a:rPr lang="es-MX" sz="2800" dirty="0" err="1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ca</a:t>
            </a:r>
            <a:r>
              <a:rPr lang="es-MX" sz="2800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– </a:t>
            </a:r>
            <a:r>
              <a:rPr lang="es-MX" sz="28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ba</a:t>
            </a:r>
            <a:r>
              <a:rPr lang="es-MX" sz="28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s-MX" sz="2800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– </a:t>
            </a:r>
            <a:r>
              <a:rPr lang="es-MX" sz="2800" dirty="0" err="1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llo</a:t>
            </a:r>
            <a:endParaRPr lang="en-US" sz="2800" dirty="0">
              <a:ln>
                <a:solidFill>
                  <a:srgbClr val="FFC000"/>
                </a:solidFill>
              </a:ln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058412" y="473417"/>
            <a:ext cx="235833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Lunes, 26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/10/2020</a:t>
            </a:r>
            <a:endParaRPr lang="en-US" sz="1400" dirty="0">
              <a:solidFill>
                <a:schemeClr val="accent4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2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6999" y="-2667000"/>
            <a:ext cx="6858001" cy="1219199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05436" y="710498"/>
            <a:ext cx="10219764" cy="861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MX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MX" sz="24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Las</a:t>
            </a:r>
            <a:r>
              <a:rPr lang="es-MX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palabras graves o llanas</a:t>
            </a:r>
            <a:r>
              <a:rPr lang="es-MX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llevan la tilde ortográfica en la penúltima sílaba</a:t>
            </a:r>
            <a:endParaRPr lang="en-US" dirty="0">
              <a:solidFill>
                <a:schemeClr val="accent4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60" y="2681129"/>
            <a:ext cx="3744557" cy="229183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320" y="2681129"/>
            <a:ext cx="3749040" cy="229183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173480" y="1874612"/>
            <a:ext cx="4201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Fút</a:t>
            </a:r>
            <a:r>
              <a:rPr lang="en-US" sz="2800" dirty="0" err="1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bol</a:t>
            </a: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Fút</a:t>
            </a: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bol</a:t>
            </a:r>
            <a:endParaRPr lang="en-US" sz="2800" dirty="0">
              <a:ln>
                <a:solidFill>
                  <a:srgbClr val="FFC000"/>
                </a:solidFill>
              </a:ln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263640" y="1874612"/>
            <a:ext cx="4715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  Án</a:t>
            </a:r>
            <a:r>
              <a:rPr lang="es-MX" sz="2800" dirty="0" smtClean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gel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           </a:t>
            </a:r>
            <a:r>
              <a:rPr lang="es-MX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Án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s-MX" sz="2800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- gel</a:t>
            </a:r>
            <a:endParaRPr lang="en-US" sz="2800" dirty="0">
              <a:ln>
                <a:solidFill>
                  <a:srgbClr val="FFC000"/>
                </a:solidFill>
              </a:ln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8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66998"/>
            <a:ext cx="6858001" cy="121919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679" y="1307419"/>
            <a:ext cx="1810669" cy="19691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339" y="1307419"/>
            <a:ext cx="2371550" cy="20484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589" y="4210625"/>
            <a:ext cx="2760011" cy="22557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382" y="4210625"/>
            <a:ext cx="2861098" cy="220084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965960" y="655740"/>
            <a:ext cx="1575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Tré</a:t>
            </a:r>
            <a:r>
              <a:rPr lang="es-MX" sz="2800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bol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sp>
        <p:nvSpPr>
          <p:cNvPr id="10" name="Rectángulo 9"/>
          <p:cNvSpPr/>
          <p:nvPr/>
        </p:nvSpPr>
        <p:spPr>
          <a:xfrm>
            <a:off x="7456382" y="655740"/>
            <a:ext cx="2458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Tré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MX" sz="2400" b="1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800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bol</a:t>
            </a:r>
            <a:endParaRPr lang="en-US" sz="2800" dirty="0">
              <a:ln>
                <a:solidFill>
                  <a:srgbClr val="FFC000"/>
                </a:solidFill>
              </a:ln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60120" y="3558945"/>
            <a:ext cx="4203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Ár</a:t>
            </a:r>
            <a:r>
              <a:rPr lang="es-MX" sz="2800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bol   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Ár</a:t>
            </a:r>
            <a:r>
              <a:rPr lang="es-MX" sz="28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MX" sz="2800" b="1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bol</a:t>
            </a:r>
            <a:endParaRPr lang="en-US" sz="2800" dirty="0">
              <a:ln>
                <a:solidFill>
                  <a:srgbClr val="FFC000"/>
                </a:solidFill>
              </a:ln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614160" y="3558945"/>
            <a:ext cx="4432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Cés</a:t>
            </a:r>
            <a:r>
              <a:rPr lang="es-MX" sz="2800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ped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s-MX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Cés</a:t>
            </a:r>
            <a:r>
              <a:rPr lang="es-MX" sz="28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MX" sz="2800" b="1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800" dirty="0" err="1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ped</a:t>
            </a:r>
            <a:endParaRPr lang="en-US" sz="2800" dirty="0">
              <a:ln>
                <a:solidFill>
                  <a:srgbClr val="FFC000"/>
                </a:solidFill>
              </a:ln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1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1"/>
            <a:ext cx="6858001" cy="121919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48641" y="971819"/>
            <a:ext cx="10866119" cy="794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3.-  </a:t>
            </a:r>
            <a:r>
              <a:rPr lang="es-MX" sz="28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Pinta de rojo donde se encuentra la sílaba grave, luego separa en sílabas </a:t>
            </a:r>
            <a:r>
              <a:rPr lang="es-MX" sz="28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 smtClean="0">
              <a:solidFill>
                <a:schemeClr val="accent4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Lápiz </a:t>
            </a:r>
            <a:endParaRPr lang="es-MX" sz="2800" dirty="0" smtClean="0">
              <a:ln>
                <a:solidFill>
                  <a:srgbClr val="FFC000"/>
                </a:solidFill>
              </a:ln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ln>
                  <a:solidFill>
                    <a:srgbClr val="FFC000"/>
                  </a:solidFill>
                </a:ln>
                <a:solidFill>
                  <a:srgbClr val="FFC000">
                    <a:lumMod val="75000"/>
                  </a:srgb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Cárcel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2800" dirty="0" smtClean="0">
              <a:ln>
                <a:solidFill>
                  <a:srgbClr val="FFC000"/>
                </a:solidFill>
              </a:ln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 smtClean="0">
                <a:ln>
                  <a:solidFill>
                    <a:srgbClr val="FFC000"/>
                  </a:solidFill>
                </a:ln>
                <a:solidFill>
                  <a:srgbClr val="FFC000">
                    <a:lumMod val="75000"/>
                  </a:srgb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Débil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 smtClean="0">
              <a:ln>
                <a:solidFill>
                  <a:srgbClr val="FFC000"/>
                </a:solidFill>
              </a:ln>
              <a:solidFill>
                <a:schemeClr val="accent4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Líder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 smtClean="0">
                <a:ln>
                  <a:solidFill>
                    <a:srgbClr val="FFC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2400" dirty="0" smtClean="0">
              <a:ln>
                <a:solidFill>
                  <a:srgbClr val="FFC000"/>
                </a:solidFill>
              </a:ln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n>
                <a:solidFill>
                  <a:srgbClr val="FFC000"/>
                </a:solidFill>
              </a:ln>
              <a:solidFill>
                <a:schemeClr val="accent4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0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67001"/>
            <a:ext cx="6858001" cy="1219199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69576" y="845294"/>
            <a:ext cx="10529943" cy="562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ln>
                  <a:solidFill>
                    <a:srgbClr val="FFC000"/>
                  </a:solidFill>
                </a:ln>
                <a:solidFill>
                  <a:srgbClr val="FFC000">
                    <a:lumMod val="75000"/>
                  </a:srgb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Móvil </a:t>
            </a:r>
            <a:r>
              <a:rPr lang="es-MX" sz="2800" dirty="0" smtClean="0">
                <a:ln>
                  <a:solidFill>
                    <a:srgbClr val="FFC000"/>
                  </a:solidFill>
                </a:ln>
                <a:solidFill>
                  <a:srgbClr val="FFC000">
                    <a:lumMod val="75000"/>
                  </a:srgb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MX" sz="2800" dirty="0">
              <a:ln>
                <a:solidFill>
                  <a:srgbClr val="FFC000"/>
                </a:solidFill>
              </a:ln>
              <a:solidFill>
                <a:srgbClr val="FFC000">
                  <a:lumMod val="75000"/>
                </a:srgb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ln>
                  <a:solidFill>
                    <a:srgbClr val="FFC000"/>
                  </a:solidFill>
                </a:ln>
                <a:solidFill>
                  <a:srgbClr val="FFC000">
                    <a:lumMod val="75000"/>
                  </a:srgb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Fémur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n>
                <a:solidFill>
                  <a:srgbClr val="FFC000"/>
                </a:solidFill>
              </a:ln>
              <a:solidFill>
                <a:srgbClr val="FFC000">
                  <a:lumMod val="75000"/>
                </a:srgb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ln>
                  <a:solidFill>
                    <a:srgbClr val="FFC000"/>
                  </a:solidFill>
                </a:ln>
                <a:solidFill>
                  <a:srgbClr val="FFC000">
                    <a:lumMod val="75000"/>
                  </a:srgb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Mármol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MX" sz="2800" dirty="0" smtClean="0">
              <a:ln>
                <a:solidFill>
                  <a:srgbClr val="FFC000"/>
                </a:solidFill>
              </a:ln>
              <a:solidFill>
                <a:srgbClr val="FFC000">
                  <a:lumMod val="75000"/>
                </a:srgb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ln>
                  <a:solidFill>
                    <a:srgbClr val="FFC000"/>
                  </a:solidFill>
                </a:ln>
                <a:solidFill>
                  <a:srgbClr val="FFC000">
                    <a:lumMod val="75000"/>
                  </a:srgb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Azúcar</a:t>
            </a:r>
            <a:r>
              <a:rPr lang="en-US" sz="2800" dirty="0">
                <a:ln>
                  <a:solidFill>
                    <a:srgbClr val="FFC000"/>
                  </a:solidFill>
                </a:ln>
                <a:solidFill>
                  <a:srgbClr val="FFC000">
                    <a:lumMod val="75000"/>
                  </a:srgb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800" dirty="0" smtClean="0">
              <a:ln>
                <a:solidFill>
                  <a:srgbClr val="FFC000"/>
                </a:solidFill>
              </a:ln>
              <a:solidFill>
                <a:srgbClr val="FFC000">
                  <a:lumMod val="75000"/>
                </a:srgb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n>
                  <a:solidFill>
                    <a:srgbClr val="FFC000"/>
                  </a:solidFill>
                </a:ln>
                <a:solidFill>
                  <a:srgbClr val="FFC000">
                    <a:lumMod val="75000"/>
                  </a:srgb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</a:t>
            </a:r>
            <a:endParaRPr lang="en-US" sz="2800" dirty="0">
              <a:ln>
                <a:solidFill>
                  <a:srgbClr val="FFC000"/>
                </a:solidFill>
              </a:ln>
              <a:solidFill>
                <a:srgbClr val="FFC000">
                  <a:lumMod val="75000"/>
                </a:srgb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ln>
                  <a:solidFill>
                    <a:srgbClr val="FFC000"/>
                  </a:solidFill>
                </a:ln>
                <a:solidFill>
                  <a:srgbClr val="FFC000">
                    <a:lumMod val="75000"/>
                  </a:srgb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Fértil </a:t>
            </a:r>
            <a:r>
              <a:rPr lang="en-US" sz="2400" dirty="0">
                <a:ln>
                  <a:solidFill>
                    <a:srgbClr val="FFC000"/>
                  </a:solidFill>
                </a:ln>
                <a:solidFill>
                  <a:srgbClr val="FFC000">
                    <a:lumMod val="75000"/>
                  </a:srgb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s-MX" sz="28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.- </a:t>
            </a:r>
            <a:r>
              <a:rPr lang="es-MX" sz="28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Escribe dos oraciones con los dibujos  que te haya gustado </a:t>
            </a:r>
            <a:endParaRPr lang="en-US" sz="2800" dirty="0">
              <a:solidFill>
                <a:schemeClr val="accent4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00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142</Words>
  <Application>Microsoft Office PowerPoint</Application>
  <PresentationFormat>Panorámica</PresentationFormat>
  <Paragraphs>36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Ayala</dc:creator>
  <cp:lastModifiedBy>Teresa</cp:lastModifiedBy>
  <cp:revision>10</cp:revision>
  <dcterms:created xsi:type="dcterms:W3CDTF">2020-10-16T12:16:27Z</dcterms:created>
  <dcterms:modified xsi:type="dcterms:W3CDTF">2020-10-25T23:44:07Z</dcterms:modified>
</cp:coreProperties>
</file>