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692E"/>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46F7E986-1822-442E-86CB-726B4D8E0364}" type="datetimeFigureOut">
              <a:rPr lang="en-US" smtClean="0"/>
              <a:t>9/17/2020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4199975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46F7E986-1822-442E-86CB-726B4D8E0364}" type="datetimeFigureOut">
              <a:rPr lang="en-US" smtClean="0"/>
              <a:t>9/17/2020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2932871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46F7E986-1822-442E-86CB-726B4D8E0364}" type="datetimeFigureOut">
              <a:rPr lang="en-US" smtClean="0"/>
              <a:t>9/17/2020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368760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46F7E986-1822-442E-86CB-726B4D8E0364}" type="datetimeFigureOut">
              <a:rPr lang="en-US" smtClean="0"/>
              <a:t>9/17/2020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140383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46F7E986-1822-442E-86CB-726B4D8E0364}" type="datetimeFigureOut">
              <a:rPr lang="en-US" smtClean="0"/>
              <a:t>9/17/2020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295586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46F7E986-1822-442E-86CB-726B4D8E0364}" type="datetimeFigureOut">
              <a:rPr lang="en-US" smtClean="0"/>
              <a:t>9/17/2020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817920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46F7E986-1822-442E-86CB-726B4D8E0364}" type="datetimeFigureOut">
              <a:rPr lang="en-US" smtClean="0"/>
              <a:t>9/17/2020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83874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46F7E986-1822-442E-86CB-726B4D8E0364}" type="datetimeFigureOut">
              <a:rPr lang="en-US" smtClean="0"/>
              <a:t>9/17/2020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324634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6F7E986-1822-442E-86CB-726B4D8E0364}" type="datetimeFigureOut">
              <a:rPr lang="en-US" smtClean="0"/>
              <a:t>9/17/2020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176532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6F7E986-1822-442E-86CB-726B4D8E0364}" type="datetimeFigureOut">
              <a:rPr lang="en-US" smtClean="0"/>
              <a:t>9/17/2020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397866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46F7E986-1822-442E-86CB-726B4D8E0364}" type="datetimeFigureOut">
              <a:rPr lang="en-US" smtClean="0"/>
              <a:t>9/17/2020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7B5FC7B1-199D-4775-A96F-67BFE78649B9}" type="slidenum">
              <a:rPr lang="en-US" smtClean="0"/>
              <a:t>‹Nº›</a:t>
            </a:fld>
            <a:endParaRPr lang="en-US"/>
          </a:p>
        </p:txBody>
      </p:sp>
    </p:spTree>
    <p:extLst>
      <p:ext uri="{BB962C8B-B14F-4D97-AF65-F5344CB8AC3E}">
        <p14:creationId xmlns:p14="http://schemas.microsoft.com/office/powerpoint/2010/main" val="125616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7E986-1822-442E-86CB-726B4D8E0364}" type="datetimeFigureOut">
              <a:rPr lang="en-US" smtClean="0"/>
              <a:t>9/17/2020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FC7B1-199D-4775-A96F-67BFE78649B9}" type="slidenum">
              <a:rPr lang="en-US" smtClean="0"/>
              <a:t>‹Nº›</a:t>
            </a:fld>
            <a:endParaRPr lang="en-US"/>
          </a:p>
        </p:txBody>
      </p:sp>
    </p:spTree>
    <p:extLst>
      <p:ext uri="{BB962C8B-B14F-4D97-AF65-F5344CB8AC3E}">
        <p14:creationId xmlns:p14="http://schemas.microsoft.com/office/powerpoint/2010/main" val="305993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2616925" y="2367170"/>
            <a:ext cx="6958148" cy="2123658"/>
          </a:xfrm>
          <a:prstGeom prst="rect">
            <a:avLst/>
          </a:prstGeom>
          <a:noFill/>
        </p:spPr>
        <p:txBody>
          <a:bodyPr wrap="square" rtlCol="0">
            <a:spAutoFit/>
          </a:bodyPr>
          <a:lstStyle/>
          <a:p>
            <a:pPr algn="ctr"/>
            <a:r>
              <a:rPr lang="es-BO" sz="6600" dirty="0" smtClean="0">
                <a:solidFill>
                  <a:schemeClr val="bg1"/>
                </a:solidFill>
                <a:effectLst>
                  <a:glow rad="139700">
                    <a:schemeClr val="accent6">
                      <a:satMod val="175000"/>
                      <a:alpha val="40000"/>
                    </a:schemeClr>
                  </a:glow>
                </a:effectLst>
                <a:latin typeface="Comic Sans MS" panose="030F0702030302020204" pitchFamily="66" charset="0"/>
              </a:rPr>
              <a:t>Juegos populares de Santa Cruz</a:t>
            </a:r>
            <a:endParaRPr lang="en-US" sz="66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237327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878875" y="2124891"/>
            <a:ext cx="3614057" cy="3046988"/>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En un arco de 2 a 3 metros de altura cuelga una sortija o argolla: el jinete debe embocar un palillo o puntero, que lleva en su mano, dentro de la sortija arrancando su car </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6288677" y="2004176"/>
            <a:ext cx="4302034" cy="3288417"/>
          </a:xfrm>
          <a:prstGeom prst="rect">
            <a:avLst/>
          </a:prstGeom>
        </p:spPr>
      </p:pic>
      <p:sp>
        <p:nvSpPr>
          <p:cNvPr id="6" name="CuadroTexto 5"/>
          <p:cNvSpPr txBox="1"/>
          <p:nvPr/>
        </p:nvSpPr>
        <p:spPr>
          <a:xfrm>
            <a:off x="3284220" y="990946"/>
            <a:ext cx="5155474"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Sortija</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1869857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846217" y="2264229"/>
            <a:ext cx="4049486" cy="2677656"/>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El volantín está elaborado de papel seda, con una liviana armazón de palos de collage, que es elevado a través de hilo y vuela gracias a la fuerza del viento</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6205919" y="1913726"/>
            <a:ext cx="4470789" cy="3417411"/>
          </a:xfrm>
          <a:prstGeom prst="rect">
            <a:avLst/>
          </a:prstGeom>
        </p:spPr>
      </p:pic>
      <p:sp>
        <p:nvSpPr>
          <p:cNvPr id="6" name="CuadroTexto 5"/>
          <p:cNvSpPr txBox="1"/>
          <p:nvPr/>
        </p:nvSpPr>
        <p:spPr>
          <a:xfrm>
            <a:off x="4034244" y="997552"/>
            <a:ext cx="4123509"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Volantín</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3712465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567542" y="2177143"/>
            <a:ext cx="4746172" cy="3416320"/>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El número de jugadores debe ser impar. Cantando y sin soltarse de las manos, los que están haciendo el círculo giran hacia la derecha mientras que el jugador que está en el centro camina hacia la izquierda. Arroz con leche, me quiero casar, con una señorita de la capital.</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7119256" y="2015100"/>
            <a:ext cx="3199700" cy="3771075"/>
          </a:xfrm>
          <a:prstGeom prst="rect">
            <a:avLst/>
          </a:prstGeom>
        </p:spPr>
      </p:pic>
      <p:sp>
        <p:nvSpPr>
          <p:cNvPr id="6" name="CuadroTexto 5"/>
          <p:cNvSpPr txBox="1"/>
          <p:nvPr/>
        </p:nvSpPr>
        <p:spPr>
          <a:xfrm>
            <a:off x="4336869" y="1050468"/>
            <a:ext cx="4946468" cy="707886"/>
          </a:xfrm>
          <a:prstGeom prst="rect">
            <a:avLst/>
          </a:prstGeom>
          <a:noFill/>
        </p:spPr>
        <p:txBody>
          <a:bodyPr wrap="square" rtlCol="0">
            <a:spAutoFit/>
          </a:bodyPr>
          <a:lstStyle/>
          <a:p>
            <a:r>
              <a:rPr lang="es-BO" sz="4000" dirty="0" smtClean="0">
                <a:solidFill>
                  <a:schemeClr val="bg1"/>
                </a:solidFill>
                <a:effectLst>
                  <a:glow rad="139700">
                    <a:schemeClr val="accent6">
                      <a:satMod val="175000"/>
                      <a:alpha val="40000"/>
                    </a:schemeClr>
                  </a:glow>
                </a:effectLst>
                <a:latin typeface="Comic Sans MS" panose="030F0702030302020204" pitchFamily="66" charset="0"/>
              </a:rPr>
              <a:t>Arroz con leche</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1617072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680754" y="2116183"/>
            <a:ext cx="3614057" cy="3785652"/>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Consiste en realizar una serie de saltos rítmicos sobre una </a:t>
            </a:r>
            <a:r>
              <a:rPr lang="es-MX" sz="2400" dirty="0" err="1" smtClean="0">
                <a:solidFill>
                  <a:schemeClr val="bg1"/>
                </a:solidFill>
                <a:effectLst>
                  <a:glow rad="139700">
                    <a:schemeClr val="accent6">
                      <a:satMod val="175000"/>
                      <a:alpha val="40000"/>
                    </a:schemeClr>
                  </a:glow>
                </a:effectLst>
                <a:latin typeface="Comic Sans MS" panose="030F0702030302020204" pitchFamily="66" charset="0"/>
              </a:rPr>
              <a:t>una</a:t>
            </a:r>
            <a:r>
              <a:rPr lang="es-MX" sz="2400" dirty="0" smtClean="0">
                <a:solidFill>
                  <a:schemeClr val="bg1"/>
                </a:solidFill>
                <a:effectLst>
                  <a:glow rad="139700">
                    <a:schemeClr val="accent6">
                      <a:satMod val="175000"/>
                      <a:alpha val="40000"/>
                    </a:schemeClr>
                  </a:glow>
                </a:effectLst>
                <a:latin typeface="Comic Sans MS" panose="030F0702030302020204" pitchFamily="66" charset="0"/>
              </a:rPr>
              <a:t> cinta elástica de 4 metros aproximadamente, unida en sus extremos. Entonces, uno o varios niños o niñas tienen que realizar determinados ejercicios.</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5759605" y="2029097"/>
            <a:ext cx="4902947" cy="3662571"/>
          </a:xfrm>
          <a:prstGeom prst="rect">
            <a:avLst/>
          </a:prstGeom>
        </p:spPr>
      </p:pic>
      <p:sp>
        <p:nvSpPr>
          <p:cNvPr id="6" name="CuadroTexto 5"/>
          <p:cNvSpPr txBox="1"/>
          <p:nvPr/>
        </p:nvSpPr>
        <p:spPr>
          <a:xfrm>
            <a:off x="3644536" y="1062821"/>
            <a:ext cx="4902926"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Elástico</a:t>
            </a:r>
            <a:r>
              <a:rPr lang="es-BO" dirty="0" smtClean="0"/>
              <a:t> </a:t>
            </a:r>
            <a:endParaRPr lang="en-US" dirty="0"/>
          </a:p>
        </p:txBody>
      </p:sp>
    </p:spTree>
    <p:extLst>
      <p:ext uri="{BB962C8B-B14F-4D97-AF65-F5344CB8AC3E}">
        <p14:creationId xmlns:p14="http://schemas.microsoft.com/office/powerpoint/2010/main" val="1925301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506582" y="2760617"/>
            <a:ext cx="4249783" cy="1200329"/>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Se requiere una bolsa o saco y bastante habilidad y equilibrio de los niños</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6561907" y="2014619"/>
            <a:ext cx="3801293" cy="3653993"/>
          </a:xfrm>
          <a:prstGeom prst="rect">
            <a:avLst/>
          </a:prstGeom>
        </p:spPr>
      </p:pic>
      <p:sp>
        <p:nvSpPr>
          <p:cNvPr id="6" name="CuadroTexto 5"/>
          <p:cNvSpPr txBox="1"/>
          <p:nvPr/>
        </p:nvSpPr>
        <p:spPr>
          <a:xfrm>
            <a:off x="3444239" y="1081977"/>
            <a:ext cx="5303520"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Carrera de embolsao</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12876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905689" y="1589825"/>
            <a:ext cx="10380619" cy="1938992"/>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Se eligen dos niños que se ponen en secreto el nombre de una fruta cada uno (o un color, un gusto de helado, etc.) y se toman de las manos con los brazos en alto, formando un arco o puente. Los restantes, arman un tren (tomándose de las manos, de los hombros o cintura)  pasan bajo el puente mientras cantan: Pasara </a:t>
            </a:r>
            <a:r>
              <a:rPr lang="es-MX" sz="2400" dirty="0" err="1" smtClean="0">
                <a:solidFill>
                  <a:schemeClr val="bg1"/>
                </a:solidFill>
                <a:effectLst>
                  <a:glow rad="139700">
                    <a:schemeClr val="accent6">
                      <a:satMod val="175000"/>
                      <a:alpha val="40000"/>
                    </a:schemeClr>
                  </a:glow>
                </a:effectLst>
                <a:latin typeface="Comic Sans MS" panose="030F0702030302020204" pitchFamily="66" charset="0"/>
              </a:rPr>
              <a:t>pasara</a:t>
            </a:r>
            <a:r>
              <a:rPr lang="es-MX" sz="2400" dirty="0" smtClean="0">
                <a:solidFill>
                  <a:schemeClr val="bg1"/>
                </a:solidFill>
                <a:effectLst>
                  <a:glow rad="139700">
                    <a:schemeClr val="accent6">
                      <a:satMod val="175000"/>
                      <a:alpha val="40000"/>
                    </a:schemeClr>
                  </a:glow>
                </a:effectLst>
                <a:latin typeface="Comic Sans MS" panose="030F0702030302020204" pitchFamily="66" charset="0"/>
              </a:rPr>
              <a:t> el último se quedara.</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sp>
        <p:nvSpPr>
          <p:cNvPr id="3" name="CuadroTexto 2"/>
          <p:cNvSpPr txBox="1"/>
          <p:nvPr/>
        </p:nvSpPr>
        <p:spPr>
          <a:xfrm>
            <a:off x="2891246" y="931817"/>
            <a:ext cx="5503817"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Pasara </a:t>
            </a: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pasara</a:t>
            </a: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 </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6" name="Imagen 5"/>
          <p:cNvPicPr>
            <a:picLocks noChangeAspect="1"/>
          </p:cNvPicPr>
          <p:nvPr/>
        </p:nvPicPr>
        <p:blipFill>
          <a:blip r:embed="rId4"/>
          <a:stretch>
            <a:fillRect/>
          </a:stretch>
        </p:blipFill>
        <p:spPr>
          <a:xfrm>
            <a:off x="3403453" y="3616938"/>
            <a:ext cx="5590517" cy="2542252"/>
          </a:xfrm>
          <a:prstGeom prst="rect">
            <a:avLst/>
          </a:prstGeom>
        </p:spPr>
      </p:pic>
    </p:spTree>
    <p:extLst>
      <p:ext uri="{BB962C8B-B14F-4D97-AF65-F5344CB8AC3E}">
        <p14:creationId xmlns:p14="http://schemas.microsoft.com/office/powerpoint/2010/main" val="3781827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645920" y="2536172"/>
            <a:ext cx="4711337" cy="2677656"/>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Dos o más jugadores compiten el uno con el otro y deben usar bolas o bolillas de colores diferentes. El jugador que antes introduzca la bola en el interior del hoyo será el ganador</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sp>
        <p:nvSpPr>
          <p:cNvPr id="3" name="CuadroTexto 2"/>
          <p:cNvSpPr txBox="1"/>
          <p:nvPr/>
        </p:nvSpPr>
        <p:spPr>
          <a:xfrm>
            <a:off x="3161210" y="1219487"/>
            <a:ext cx="5869577"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Juego de bolas</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6" name="Imagen 5"/>
          <p:cNvPicPr>
            <a:picLocks noChangeAspect="1"/>
          </p:cNvPicPr>
          <p:nvPr/>
        </p:nvPicPr>
        <p:blipFill>
          <a:blip r:embed="rId4"/>
          <a:stretch>
            <a:fillRect/>
          </a:stretch>
        </p:blipFill>
        <p:spPr>
          <a:xfrm>
            <a:off x="6206745" y="2156122"/>
            <a:ext cx="4886910" cy="3661204"/>
          </a:xfrm>
          <a:prstGeom prst="rect">
            <a:avLst/>
          </a:prstGeom>
        </p:spPr>
      </p:pic>
    </p:spTree>
    <p:extLst>
      <p:ext uri="{BB962C8B-B14F-4D97-AF65-F5344CB8AC3E}">
        <p14:creationId xmlns:p14="http://schemas.microsoft.com/office/powerpoint/2010/main" val="614229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367246" y="1088571"/>
            <a:ext cx="3892731" cy="707886"/>
          </a:xfrm>
          <a:prstGeom prst="rect">
            <a:avLst/>
          </a:prstGeom>
          <a:noFill/>
        </p:spPr>
        <p:txBody>
          <a:bodyPr wrap="square" rtlCol="0">
            <a:spAutoFit/>
          </a:bodyPr>
          <a:lstStyle/>
          <a:p>
            <a:r>
              <a:rPr lang="en-US" sz="4000" dirty="0" smtClean="0">
                <a:solidFill>
                  <a:schemeClr val="bg1"/>
                </a:solidFill>
                <a:effectLst>
                  <a:glow rad="139700">
                    <a:schemeClr val="accent6">
                      <a:satMod val="175000"/>
                      <a:alpha val="40000"/>
                    </a:schemeClr>
                  </a:glow>
                </a:effectLst>
                <a:latin typeface="Comic Sans MS" panose="030F0702030302020204" pitchFamily="66" charset="0"/>
              </a:rPr>
              <a:t>Pelota quemada</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1254669" y="2085970"/>
            <a:ext cx="4432028" cy="3871828"/>
          </a:xfrm>
          <a:prstGeom prst="rect">
            <a:avLst/>
          </a:prstGeom>
        </p:spPr>
      </p:pic>
      <p:sp>
        <p:nvSpPr>
          <p:cNvPr id="6" name="CuadroTexto 5"/>
          <p:cNvSpPr txBox="1"/>
          <p:nvPr/>
        </p:nvSpPr>
        <p:spPr>
          <a:xfrm>
            <a:off x="6844937" y="1088571"/>
            <a:ext cx="4232366" cy="707886"/>
          </a:xfrm>
          <a:prstGeom prst="rect">
            <a:avLst/>
          </a:prstGeom>
          <a:noFill/>
        </p:spPr>
        <p:txBody>
          <a:bodyPr wrap="square" rtlCol="0">
            <a:spAutoFit/>
          </a:bodyPr>
          <a:lstStyle/>
          <a:p>
            <a:r>
              <a:rPr lang="es-BO" sz="4000" dirty="0" smtClean="0">
                <a:solidFill>
                  <a:schemeClr val="bg1"/>
                </a:solidFill>
                <a:effectLst>
                  <a:glow rad="139700">
                    <a:schemeClr val="accent6">
                      <a:satMod val="175000"/>
                      <a:alpha val="40000"/>
                    </a:schemeClr>
                  </a:glow>
                </a:effectLst>
                <a:latin typeface="Comic Sans MS" panose="030F0702030302020204" pitchFamily="66" charset="0"/>
              </a:rPr>
              <a:t>La gallinita ciega</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7" name="Imagen 6"/>
          <p:cNvPicPr>
            <a:picLocks noChangeAspect="1"/>
          </p:cNvPicPr>
          <p:nvPr/>
        </p:nvPicPr>
        <p:blipFill rotWithShape="1">
          <a:blip r:embed="rId5"/>
          <a:srcRect l="7391" t="17181" r="6754" b="9318"/>
          <a:stretch/>
        </p:blipFill>
        <p:spPr>
          <a:xfrm>
            <a:off x="6701246" y="2253067"/>
            <a:ext cx="4132217" cy="3537634"/>
          </a:xfrm>
          <a:prstGeom prst="rect">
            <a:avLst/>
          </a:prstGeom>
        </p:spPr>
      </p:pic>
    </p:spTree>
    <p:extLst>
      <p:ext uri="{BB962C8B-B14F-4D97-AF65-F5344CB8AC3E}">
        <p14:creationId xmlns:p14="http://schemas.microsoft.com/office/powerpoint/2010/main" val="2407971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pic>
        <p:nvPicPr>
          <p:cNvPr id="2" name="Imagen 1"/>
          <p:cNvPicPr>
            <a:picLocks noChangeAspect="1"/>
          </p:cNvPicPr>
          <p:nvPr/>
        </p:nvPicPr>
        <p:blipFill>
          <a:blip r:embed="rId4"/>
          <a:stretch>
            <a:fillRect/>
          </a:stretch>
        </p:blipFill>
        <p:spPr>
          <a:xfrm>
            <a:off x="1810140" y="2354654"/>
            <a:ext cx="4285859" cy="3298222"/>
          </a:xfrm>
          <a:prstGeom prst="rect">
            <a:avLst/>
          </a:prstGeom>
        </p:spPr>
      </p:pic>
      <p:sp>
        <p:nvSpPr>
          <p:cNvPr id="3" name="CuadroTexto 2"/>
          <p:cNvSpPr txBox="1"/>
          <p:nvPr/>
        </p:nvSpPr>
        <p:spPr>
          <a:xfrm>
            <a:off x="2106852" y="1128728"/>
            <a:ext cx="3692434"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Ula </a:t>
            </a:r>
            <a:r>
              <a:rPr lang="es-BO" sz="4000" dirty="0" err="1" smtClean="0">
                <a:solidFill>
                  <a:schemeClr val="bg1"/>
                </a:solidFill>
                <a:effectLst>
                  <a:glow rad="139700">
                    <a:schemeClr val="accent6">
                      <a:satMod val="175000"/>
                      <a:alpha val="40000"/>
                    </a:schemeClr>
                  </a:glow>
                </a:effectLst>
                <a:latin typeface="Comic Sans MS" panose="030F0702030302020204" pitchFamily="66" charset="0"/>
              </a:rPr>
              <a:t>ula</a:t>
            </a: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 </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6" name="Imagen 5"/>
          <p:cNvPicPr>
            <a:picLocks noChangeAspect="1"/>
          </p:cNvPicPr>
          <p:nvPr/>
        </p:nvPicPr>
        <p:blipFill>
          <a:blip r:embed="rId5"/>
          <a:stretch>
            <a:fillRect/>
          </a:stretch>
        </p:blipFill>
        <p:spPr>
          <a:xfrm>
            <a:off x="6653878" y="2354654"/>
            <a:ext cx="4170877" cy="3686312"/>
          </a:xfrm>
          <a:prstGeom prst="rect">
            <a:avLst/>
          </a:prstGeom>
        </p:spPr>
      </p:pic>
      <p:sp>
        <p:nvSpPr>
          <p:cNvPr id="7" name="CuadroTexto 6"/>
          <p:cNvSpPr txBox="1"/>
          <p:nvPr/>
        </p:nvSpPr>
        <p:spPr>
          <a:xfrm>
            <a:off x="7596985" y="1128728"/>
            <a:ext cx="3018763" cy="707886"/>
          </a:xfrm>
          <a:prstGeom prst="rect">
            <a:avLst/>
          </a:prstGeom>
          <a:noFill/>
        </p:spPr>
        <p:txBody>
          <a:bodyPr wrap="square" rtlCol="0">
            <a:spAutoFit/>
          </a:bodyPr>
          <a:lstStyle/>
          <a:p>
            <a:r>
              <a:rPr lang="es-BO" sz="4000" dirty="0" smtClean="0">
                <a:solidFill>
                  <a:schemeClr val="bg1"/>
                </a:solidFill>
                <a:effectLst>
                  <a:glow rad="139700">
                    <a:schemeClr val="accent6">
                      <a:satMod val="175000"/>
                      <a:alpha val="40000"/>
                    </a:schemeClr>
                  </a:glow>
                </a:effectLst>
                <a:latin typeface="Comic Sans MS" panose="030F0702030302020204" pitchFamily="66" charset="0"/>
              </a:rPr>
              <a:t>Pata </a:t>
            </a: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pata</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4195925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pic>
        <p:nvPicPr>
          <p:cNvPr id="2" name="Imagen 1"/>
          <p:cNvPicPr>
            <a:picLocks noChangeAspect="1"/>
          </p:cNvPicPr>
          <p:nvPr/>
        </p:nvPicPr>
        <p:blipFill>
          <a:blip r:embed="rId4"/>
          <a:stretch>
            <a:fillRect/>
          </a:stretch>
        </p:blipFill>
        <p:spPr>
          <a:xfrm>
            <a:off x="3343416" y="2510557"/>
            <a:ext cx="5505165" cy="2847079"/>
          </a:xfrm>
          <a:prstGeom prst="rect">
            <a:avLst/>
          </a:prstGeom>
        </p:spPr>
      </p:pic>
      <p:sp>
        <p:nvSpPr>
          <p:cNvPr id="3" name="CuadroTexto 2"/>
          <p:cNvSpPr txBox="1"/>
          <p:nvPr/>
        </p:nvSpPr>
        <p:spPr>
          <a:xfrm>
            <a:off x="3553097" y="1266939"/>
            <a:ext cx="5799908" cy="707886"/>
          </a:xfrm>
          <a:prstGeom prst="rect">
            <a:avLst/>
          </a:prstGeom>
          <a:noFill/>
        </p:spPr>
        <p:txBody>
          <a:bodyPr wrap="square" rtlCol="0">
            <a:spAutoFit/>
          </a:bodyPr>
          <a:lstStyle/>
          <a:p>
            <a:r>
              <a:rPr lang="en-US" sz="4000" dirty="0" smtClean="0">
                <a:solidFill>
                  <a:schemeClr val="bg1"/>
                </a:solidFill>
                <a:effectLst>
                  <a:glow rad="139700">
                    <a:schemeClr val="accent6">
                      <a:satMod val="175000"/>
                      <a:alpha val="40000"/>
                    </a:schemeClr>
                  </a:glow>
                </a:effectLst>
                <a:latin typeface="Comic Sans MS" panose="030F0702030302020204" pitchFamily="66" charset="0"/>
              </a:rPr>
              <a:t>Tuja de esconderse</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4288249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6" name="CuadroTexto 5"/>
          <p:cNvSpPr txBox="1"/>
          <p:nvPr/>
        </p:nvSpPr>
        <p:spPr>
          <a:xfrm>
            <a:off x="1306286" y="1907177"/>
            <a:ext cx="3901440" cy="3785652"/>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El juego del  palo ensebado, consiste en trepar con ayuda de brazos y piernas, por un poste vertical  cinco metros de longitud, que suele estar embadurnado con cebo y en la punta se encuentran objetos el que llega gana todo el premio.</a:t>
            </a:r>
            <a:endParaRPr lang="es-MX"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7" name="Imagen 6"/>
          <p:cNvPicPr>
            <a:picLocks noChangeAspect="1"/>
          </p:cNvPicPr>
          <p:nvPr/>
        </p:nvPicPr>
        <p:blipFill>
          <a:blip r:embed="rId4"/>
          <a:stretch>
            <a:fillRect/>
          </a:stretch>
        </p:blipFill>
        <p:spPr>
          <a:xfrm>
            <a:off x="5708470" y="2042111"/>
            <a:ext cx="4815840" cy="3650718"/>
          </a:xfrm>
          <a:prstGeom prst="rect">
            <a:avLst/>
          </a:prstGeom>
        </p:spPr>
      </p:pic>
      <p:sp>
        <p:nvSpPr>
          <p:cNvPr id="8" name="CuadroTexto 7"/>
          <p:cNvSpPr txBox="1"/>
          <p:nvPr/>
        </p:nvSpPr>
        <p:spPr>
          <a:xfrm>
            <a:off x="2852056" y="972457"/>
            <a:ext cx="6487886"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Palo encebao</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4027037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776548" y="2211916"/>
            <a:ext cx="3291840" cy="3416320"/>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El trompo es un juguete de madera con púa de metal y desde esta punta se enrolla una cuerda. el trompo es lanzado con fuerza y técnica para hacerlo girar y girar. </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5607206" y="1883881"/>
            <a:ext cx="5383012" cy="4103012"/>
          </a:xfrm>
          <a:prstGeom prst="rect">
            <a:avLst/>
          </a:prstGeom>
        </p:spPr>
      </p:pic>
      <p:sp>
        <p:nvSpPr>
          <p:cNvPr id="6" name="CuadroTexto 5"/>
          <p:cNvSpPr txBox="1"/>
          <p:nvPr/>
        </p:nvSpPr>
        <p:spPr>
          <a:xfrm>
            <a:off x="4184467" y="893342"/>
            <a:ext cx="3823063"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Trompo</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289589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 name="CuadroTexto 1"/>
          <p:cNvSpPr txBox="1"/>
          <p:nvPr/>
        </p:nvSpPr>
        <p:spPr>
          <a:xfrm>
            <a:off x="1558834" y="1854926"/>
            <a:ext cx="4093029" cy="4154984"/>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El "juego del </a:t>
            </a:r>
            <a:r>
              <a:rPr lang="es-MX" sz="2400" dirty="0" err="1" smtClean="0">
                <a:solidFill>
                  <a:schemeClr val="bg1"/>
                </a:solidFill>
                <a:effectLst>
                  <a:glow rad="139700">
                    <a:schemeClr val="accent6">
                      <a:satMod val="175000"/>
                      <a:alpha val="40000"/>
                    </a:schemeClr>
                  </a:glow>
                </a:effectLst>
                <a:latin typeface="Comic Sans MS" panose="030F0702030302020204" pitchFamily="66" charset="0"/>
              </a:rPr>
              <a:t>pejichi</a:t>
            </a:r>
            <a:r>
              <a:rPr lang="es-MX" sz="2400" dirty="0" smtClean="0">
                <a:solidFill>
                  <a:schemeClr val="bg1"/>
                </a:solidFill>
                <a:effectLst>
                  <a:glow rad="139700">
                    <a:schemeClr val="accent6">
                      <a:satMod val="175000"/>
                      <a:alpha val="40000"/>
                    </a:schemeClr>
                  </a:glow>
                </a:effectLst>
                <a:latin typeface="Comic Sans MS" panose="030F0702030302020204" pitchFamily="66" charset="0"/>
              </a:rPr>
              <a:t>" constituyéndose en diversión no solamente escolar sino también de mayores, que ante el público lo practicaban en diversas festividades realizadas tanto en barrios de la ciudad como en poblaciones de las provincias.</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5587612" y="1740440"/>
            <a:ext cx="5585486" cy="4269470"/>
          </a:xfrm>
          <a:prstGeom prst="rect">
            <a:avLst/>
          </a:prstGeom>
        </p:spPr>
      </p:pic>
      <p:sp>
        <p:nvSpPr>
          <p:cNvPr id="6" name="CuadroTexto 5"/>
          <p:cNvSpPr txBox="1"/>
          <p:nvPr/>
        </p:nvSpPr>
        <p:spPr>
          <a:xfrm>
            <a:off x="3923210" y="874103"/>
            <a:ext cx="4345577"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Pejichi</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389912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724298" y="1942012"/>
            <a:ext cx="3770811" cy="3785652"/>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rPr>
              <a:t>Se sostenía el mango verticalmente con una mano, mientras la bola pendía de la cuerda; con un movimiento de impulso la bola debía elevarse y caer sobre el mango, de manera que la parte superior de este encajara en el agujero de la esfera.</a:t>
            </a:r>
            <a:endParaRPr lang="en-US" sz="2400" dirty="0">
              <a:solidFill>
                <a:schemeClr val="bg1"/>
              </a:solidFill>
              <a:effectLst>
                <a:glow rad="139700">
                  <a:schemeClr val="accent6">
                    <a:satMod val="175000"/>
                    <a:alpha val="40000"/>
                  </a:schemeClr>
                </a:glow>
              </a:effectLst>
            </a:endParaRPr>
          </a:p>
        </p:txBody>
      </p:sp>
      <p:sp>
        <p:nvSpPr>
          <p:cNvPr id="3" name="CuadroTexto 2"/>
          <p:cNvSpPr txBox="1"/>
          <p:nvPr/>
        </p:nvSpPr>
        <p:spPr>
          <a:xfrm>
            <a:off x="3805646" y="1045029"/>
            <a:ext cx="4354285" cy="707886"/>
          </a:xfrm>
          <a:prstGeom prst="rect">
            <a:avLst/>
          </a:prstGeom>
          <a:noFill/>
        </p:spPr>
        <p:txBody>
          <a:bodyPr wrap="square" rtlCol="0">
            <a:spAutoFit/>
          </a:bodyPr>
          <a:lstStyle/>
          <a:p>
            <a:pPr algn="ctr"/>
            <a:r>
              <a:rPr lang="en-US" dirty="0" smtClean="0"/>
              <a:t> </a:t>
            </a:r>
            <a:r>
              <a:rPr lang="en-US" sz="4000" dirty="0" err="1" smtClean="0">
                <a:solidFill>
                  <a:schemeClr val="bg1"/>
                </a:solidFill>
                <a:effectLst>
                  <a:glow rad="139700">
                    <a:schemeClr val="accent6">
                      <a:satMod val="175000"/>
                      <a:alpha val="40000"/>
                    </a:schemeClr>
                  </a:glow>
                </a:effectLst>
              </a:rPr>
              <a:t>Enchoque</a:t>
            </a:r>
            <a:endParaRPr lang="en-US" sz="4000" dirty="0">
              <a:solidFill>
                <a:schemeClr val="bg1"/>
              </a:solidFill>
              <a:effectLst>
                <a:glow rad="139700">
                  <a:schemeClr val="accent6">
                    <a:satMod val="175000"/>
                    <a:alpha val="40000"/>
                  </a:schemeClr>
                </a:glow>
              </a:effectLst>
            </a:endParaRPr>
          </a:p>
        </p:txBody>
      </p:sp>
      <p:pic>
        <p:nvPicPr>
          <p:cNvPr id="6" name="Imagen 5"/>
          <p:cNvPicPr>
            <a:picLocks noChangeAspect="1"/>
          </p:cNvPicPr>
          <p:nvPr/>
        </p:nvPicPr>
        <p:blipFill rotWithShape="1">
          <a:blip r:embed="rId4"/>
          <a:srcRect l="2668" t="3795" r="1041" b="2980"/>
          <a:stretch/>
        </p:blipFill>
        <p:spPr>
          <a:xfrm>
            <a:off x="5869577" y="2081350"/>
            <a:ext cx="4833257" cy="3657600"/>
          </a:xfrm>
          <a:prstGeom prst="rect">
            <a:avLst/>
          </a:prstGeom>
        </p:spPr>
      </p:pic>
    </p:spTree>
    <p:extLst>
      <p:ext uri="{BB962C8B-B14F-4D97-AF65-F5344CB8AC3E}">
        <p14:creationId xmlns:p14="http://schemas.microsoft.com/office/powerpoint/2010/main" val="1056677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724298" y="1942012"/>
            <a:ext cx="3849188" cy="3785652"/>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Uno hace de carretilla andando con las manos y el otro es quien lleva la carretilla, sujetando a su compañero por los dos pies. ... Los niños se irán turnando siendo unas veces carretilla y otras  carretillero. Es un juego muy divertido. </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6032812" y="2073830"/>
            <a:ext cx="4739692" cy="3653834"/>
          </a:xfrm>
          <a:prstGeom prst="rect">
            <a:avLst/>
          </a:prstGeom>
        </p:spPr>
      </p:pic>
      <p:sp>
        <p:nvSpPr>
          <p:cNvPr id="6" name="CuadroTexto 5"/>
          <p:cNvSpPr txBox="1"/>
          <p:nvPr/>
        </p:nvSpPr>
        <p:spPr>
          <a:xfrm>
            <a:off x="3796937" y="977380"/>
            <a:ext cx="5669280" cy="707886"/>
          </a:xfrm>
          <a:prstGeom prst="rect">
            <a:avLst/>
          </a:prstGeom>
          <a:noFill/>
        </p:spPr>
        <p:txBody>
          <a:bodyPr wrap="square" rtlCol="0">
            <a:spAutoFit/>
          </a:bodyPr>
          <a:lstStyle/>
          <a:p>
            <a:pPr algn="ctr"/>
            <a:r>
              <a:rPr lang="en-US" sz="4000" dirty="0" smtClean="0">
                <a:solidFill>
                  <a:schemeClr val="bg1"/>
                </a:solidFill>
                <a:effectLst>
                  <a:glow rad="139700">
                    <a:schemeClr val="accent6">
                      <a:satMod val="175000"/>
                      <a:alpha val="40000"/>
                    </a:schemeClr>
                  </a:glow>
                </a:effectLst>
                <a:latin typeface="Comic Sans MS" panose="030F0702030302020204" pitchFamily="66" charset="0"/>
              </a:rPr>
              <a:t>Carrera de carretilla</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4161233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419496" y="1793965"/>
            <a:ext cx="4676503" cy="4154984"/>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El juego de la tarasca consiste en agarrar entre el público a los chicos desprevenidos e introducir en la boca de la tarasca y embadurnarlo con la miel, o harina y cubrirlo con plumas,  conducido la operación lo sacan por detrás, para regocijo de la concurrencia que festeja la acción con carcajadas.</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sp>
        <p:nvSpPr>
          <p:cNvPr id="3" name="CuadroTexto 2"/>
          <p:cNvSpPr txBox="1"/>
          <p:nvPr/>
        </p:nvSpPr>
        <p:spPr>
          <a:xfrm>
            <a:off x="2904307" y="848384"/>
            <a:ext cx="6383383" cy="707886"/>
          </a:xfrm>
          <a:prstGeom prst="rect">
            <a:avLst/>
          </a:prstGeom>
          <a:noFill/>
        </p:spPr>
        <p:txBody>
          <a:bodyPr wrap="square" rtlCol="0">
            <a:spAutoFit/>
          </a:bodyPr>
          <a:lstStyle/>
          <a:p>
            <a:pPr algn="ctr"/>
            <a:r>
              <a:rPr lang="en-US" sz="4000" dirty="0" smtClean="0">
                <a:solidFill>
                  <a:schemeClr val="bg1"/>
                </a:solidFill>
                <a:effectLst>
                  <a:glow rad="139700">
                    <a:schemeClr val="accent6">
                      <a:satMod val="175000"/>
                      <a:alpha val="40000"/>
                    </a:schemeClr>
                  </a:glow>
                </a:effectLst>
              </a:rPr>
              <a:t>La </a:t>
            </a:r>
            <a:r>
              <a:rPr lang="en-US" sz="4000" dirty="0" err="1" smtClean="0">
                <a:solidFill>
                  <a:schemeClr val="bg1"/>
                </a:solidFill>
                <a:effectLst>
                  <a:glow rad="139700">
                    <a:schemeClr val="accent6">
                      <a:satMod val="175000"/>
                      <a:alpha val="40000"/>
                    </a:schemeClr>
                  </a:glow>
                </a:effectLst>
              </a:rPr>
              <a:t>tarasca</a:t>
            </a:r>
            <a:endParaRPr lang="en-US" sz="4000" dirty="0">
              <a:solidFill>
                <a:schemeClr val="bg1"/>
              </a:solidFill>
              <a:effectLst>
                <a:glow rad="139700">
                  <a:schemeClr val="accent6">
                    <a:satMod val="175000"/>
                    <a:alpha val="40000"/>
                  </a:schemeClr>
                </a:glow>
              </a:effectLst>
            </a:endParaRPr>
          </a:p>
        </p:txBody>
      </p:sp>
      <p:pic>
        <p:nvPicPr>
          <p:cNvPr id="6" name="Imagen 5"/>
          <p:cNvPicPr>
            <a:picLocks noChangeAspect="1"/>
          </p:cNvPicPr>
          <p:nvPr/>
        </p:nvPicPr>
        <p:blipFill>
          <a:blip r:embed="rId4"/>
          <a:stretch>
            <a:fillRect/>
          </a:stretch>
        </p:blipFill>
        <p:spPr>
          <a:xfrm>
            <a:off x="6266459" y="1950374"/>
            <a:ext cx="4758593" cy="3475314"/>
          </a:xfrm>
          <a:prstGeom prst="rect">
            <a:avLst/>
          </a:prstGeom>
        </p:spPr>
      </p:pic>
    </p:spTree>
    <p:extLst>
      <p:ext uri="{BB962C8B-B14F-4D97-AF65-F5344CB8AC3E}">
        <p14:creationId xmlns:p14="http://schemas.microsoft.com/office/powerpoint/2010/main" val="215419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pic>
        <p:nvPicPr>
          <p:cNvPr id="7" name="Imagen 6"/>
          <p:cNvPicPr>
            <a:picLocks noChangeAspect="1"/>
          </p:cNvPicPr>
          <p:nvPr/>
        </p:nvPicPr>
        <p:blipFill>
          <a:blip r:embed="rId4"/>
          <a:stretch>
            <a:fillRect/>
          </a:stretch>
        </p:blipFill>
        <p:spPr>
          <a:xfrm>
            <a:off x="1494584" y="2159725"/>
            <a:ext cx="4000856" cy="3058200"/>
          </a:xfrm>
          <a:prstGeom prst="rect">
            <a:avLst/>
          </a:prstGeom>
        </p:spPr>
      </p:pic>
      <p:pic>
        <p:nvPicPr>
          <p:cNvPr id="8" name="Imagen 7"/>
          <p:cNvPicPr>
            <a:picLocks noChangeAspect="1"/>
          </p:cNvPicPr>
          <p:nvPr/>
        </p:nvPicPr>
        <p:blipFill>
          <a:blip r:embed="rId5"/>
          <a:stretch>
            <a:fillRect/>
          </a:stretch>
        </p:blipFill>
        <p:spPr>
          <a:xfrm>
            <a:off x="6300982" y="2393963"/>
            <a:ext cx="4438103" cy="2675915"/>
          </a:xfrm>
          <a:prstGeom prst="rect">
            <a:avLst/>
          </a:prstGeom>
        </p:spPr>
      </p:pic>
      <p:sp>
        <p:nvSpPr>
          <p:cNvPr id="9" name="CuadroTexto 8"/>
          <p:cNvSpPr txBox="1"/>
          <p:nvPr/>
        </p:nvSpPr>
        <p:spPr>
          <a:xfrm>
            <a:off x="1802674" y="1130339"/>
            <a:ext cx="2960914"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Rayuela</a:t>
            </a:r>
            <a:r>
              <a:rPr lang="es-BO" dirty="0" smtClean="0"/>
              <a:t> </a:t>
            </a:r>
            <a:endParaRPr lang="en-US" dirty="0"/>
          </a:p>
        </p:txBody>
      </p:sp>
      <p:sp>
        <p:nvSpPr>
          <p:cNvPr id="10" name="CuadroTexto 9"/>
          <p:cNvSpPr txBox="1"/>
          <p:nvPr/>
        </p:nvSpPr>
        <p:spPr>
          <a:xfrm>
            <a:off x="7036526" y="1130339"/>
            <a:ext cx="4024776" cy="707886"/>
          </a:xfrm>
          <a:prstGeom prst="rect">
            <a:avLst/>
          </a:prstGeom>
          <a:noFill/>
        </p:spPr>
        <p:txBody>
          <a:bodyPr wrap="square" rtlCol="0">
            <a:spAutoFit/>
          </a:bodyPr>
          <a:lstStyle/>
          <a:p>
            <a:r>
              <a:rPr lang="es-BO" sz="4000" dirty="0" smtClean="0">
                <a:solidFill>
                  <a:schemeClr val="bg1"/>
                </a:solidFill>
                <a:effectLst>
                  <a:glow rad="139700">
                    <a:schemeClr val="accent6">
                      <a:satMod val="175000"/>
                      <a:alpha val="40000"/>
                    </a:schemeClr>
                  </a:glow>
                </a:effectLst>
                <a:latin typeface="Comic Sans MS" panose="030F0702030302020204" pitchFamily="66" charset="0"/>
              </a:rPr>
              <a:t>Saltar soga</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2032899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12192000" cy="6858000"/>
          </a:xfrm>
          <a:prstGeom prst="rect">
            <a:avLst/>
          </a:prstGeom>
        </p:spPr>
      </p:pic>
      <p:sp>
        <p:nvSpPr>
          <p:cNvPr id="5" name="Rectángulo 4"/>
          <p:cNvSpPr/>
          <p:nvPr/>
        </p:nvSpPr>
        <p:spPr>
          <a:xfrm>
            <a:off x="805542" y="610688"/>
            <a:ext cx="10580915" cy="5636623"/>
          </a:xfrm>
          <a:prstGeom prst="rect">
            <a:avLst/>
          </a:prstGeom>
          <a:gradFill flip="none" rotWithShape="1">
            <a:gsLst>
              <a:gs pos="0">
                <a:srgbClr val="29692E">
                  <a:shade val="30000"/>
                  <a:satMod val="115000"/>
                </a:srgbClr>
              </a:gs>
              <a:gs pos="50000">
                <a:srgbClr val="29692E">
                  <a:shade val="67500"/>
                  <a:satMod val="115000"/>
                </a:srgbClr>
              </a:gs>
              <a:gs pos="100000">
                <a:srgbClr val="29692E">
                  <a:shade val="100000"/>
                  <a:satMod val="115000"/>
                </a:srgbClr>
              </a:gs>
            </a:gsLst>
            <a:lin ang="5400000" scaled="1"/>
            <a:tileRect/>
          </a:gradFill>
          <a:ln>
            <a:solidFill>
              <a:srgbClr val="29692E"/>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 name="CuadroTexto 1"/>
          <p:cNvSpPr txBox="1"/>
          <p:nvPr/>
        </p:nvSpPr>
        <p:spPr>
          <a:xfrm>
            <a:off x="1915886" y="2333896"/>
            <a:ext cx="3884023" cy="2677656"/>
          </a:xfrm>
          <a:prstGeom prst="rect">
            <a:avLst/>
          </a:prstGeom>
          <a:noFill/>
        </p:spPr>
        <p:txBody>
          <a:bodyPr wrap="square" rtlCol="0">
            <a:spAutoFit/>
          </a:bodyPr>
          <a:lstStyle/>
          <a:p>
            <a:r>
              <a:rPr lang="es-MX" sz="2400" dirty="0" smtClean="0">
                <a:solidFill>
                  <a:schemeClr val="bg1"/>
                </a:solidFill>
                <a:effectLst>
                  <a:glow rad="139700">
                    <a:schemeClr val="accent6">
                      <a:satMod val="175000"/>
                      <a:alpha val="40000"/>
                    </a:schemeClr>
                  </a:glow>
                </a:effectLst>
                <a:latin typeface="Comic Sans MS" panose="030F0702030302020204" pitchFamily="66" charset="0"/>
              </a:rPr>
              <a:t>Este juego consiste en colocarse ambos contendientes a cierta distancia uno de otro, cinco a siete metros, cada uno detrás de una línea marcado sobre el suelo.</a:t>
            </a:r>
            <a:endParaRPr lang="en-US" sz="2400" dirty="0">
              <a:solidFill>
                <a:schemeClr val="bg1"/>
              </a:solidFill>
              <a:effectLst>
                <a:glow rad="139700">
                  <a:schemeClr val="accent6">
                    <a:satMod val="175000"/>
                    <a:alpha val="40000"/>
                  </a:schemeClr>
                </a:glow>
              </a:effectLst>
              <a:latin typeface="Comic Sans MS" panose="030F0702030302020204" pitchFamily="66" charset="0"/>
            </a:endParaRPr>
          </a:p>
        </p:txBody>
      </p:sp>
      <p:pic>
        <p:nvPicPr>
          <p:cNvPr id="3" name="Imagen 2"/>
          <p:cNvPicPr>
            <a:picLocks noChangeAspect="1"/>
          </p:cNvPicPr>
          <p:nvPr/>
        </p:nvPicPr>
        <p:blipFill>
          <a:blip r:embed="rId4"/>
          <a:stretch>
            <a:fillRect/>
          </a:stretch>
        </p:blipFill>
        <p:spPr>
          <a:xfrm>
            <a:off x="6175390" y="2105955"/>
            <a:ext cx="4410848" cy="3371593"/>
          </a:xfrm>
          <a:prstGeom prst="rect">
            <a:avLst/>
          </a:prstGeom>
        </p:spPr>
      </p:pic>
      <p:sp>
        <p:nvSpPr>
          <p:cNvPr id="6" name="CuadroTexto 5"/>
          <p:cNvSpPr txBox="1"/>
          <p:nvPr/>
        </p:nvSpPr>
        <p:spPr>
          <a:xfrm>
            <a:off x="4049485" y="966723"/>
            <a:ext cx="4093028" cy="707886"/>
          </a:xfrm>
          <a:prstGeom prst="rect">
            <a:avLst/>
          </a:prstGeom>
          <a:noFill/>
        </p:spPr>
        <p:txBody>
          <a:bodyPr wrap="square" rtlCol="0">
            <a:spAutoFit/>
          </a:bodyPr>
          <a:lstStyle/>
          <a:p>
            <a:pPr algn="ctr"/>
            <a:r>
              <a:rPr lang="es-BO" sz="4000" dirty="0" smtClean="0">
                <a:solidFill>
                  <a:schemeClr val="bg1"/>
                </a:solidFill>
                <a:effectLst>
                  <a:glow rad="139700">
                    <a:schemeClr val="accent6">
                      <a:satMod val="175000"/>
                      <a:alpha val="40000"/>
                    </a:schemeClr>
                  </a:glow>
                </a:effectLst>
                <a:latin typeface="Comic Sans MS" panose="030F0702030302020204" pitchFamily="66" charset="0"/>
              </a:rPr>
              <a:t>Topo</a:t>
            </a:r>
            <a:endParaRPr lang="en-US" sz="4000" dirty="0">
              <a:solidFill>
                <a:schemeClr val="bg1"/>
              </a:solidFill>
              <a:effectLst>
                <a:glow rad="139700">
                  <a:schemeClr val="accent6">
                    <a:satMod val="175000"/>
                    <a:alpha val="40000"/>
                  </a:schemeClr>
                </a:glow>
              </a:effectLst>
              <a:latin typeface="Comic Sans MS" panose="030F0702030302020204" pitchFamily="66" charset="0"/>
            </a:endParaRPr>
          </a:p>
        </p:txBody>
      </p:sp>
    </p:spTree>
    <p:extLst>
      <p:ext uri="{BB962C8B-B14F-4D97-AF65-F5344CB8AC3E}">
        <p14:creationId xmlns:p14="http://schemas.microsoft.com/office/powerpoint/2010/main" val="282310322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635</Words>
  <Application>Microsoft Office PowerPoint</Application>
  <PresentationFormat>Panorámica</PresentationFormat>
  <Paragraphs>36</Paragraphs>
  <Slides>19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Calibri</vt:lpstr>
      <vt:lpstr>Calibri Light</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Nicole Ayala</dc:creator>
  <cp:lastModifiedBy>Nicole Ayala</cp:lastModifiedBy>
  <cp:revision>14</cp:revision>
  <dcterms:created xsi:type="dcterms:W3CDTF">2020-09-17T13:46:39Z</dcterms:created>
  <dcterms:modified xsi:type="dcterms:W3CDTF">2020-09-18T03:32:05Z</dcterms:modified>
</cp:coreProperties>
</file>