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6237-6CDC-4E85-A4C6-30BFA23F4D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BAC4-2D89-4399-A1BA-179B85C9B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80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6237-6CDC-4E85-A4C6-30BFA23F4D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BAC4-2D89-4399-A1BA-179B85C9B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0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6237-6CDC-4E85-A4C6-30BFA23F4D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BAC4-2D89-4399-A1BA-179B85C9B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6237-6CDC-4E85-A4C6-30BFA23F4D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BAC4-2D89-4399-A1BA-179B85C9B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4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6237-6CDC-4E85-A4C6-30BFA23F4D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BAC4-2D89-4399-A1BA-179B85C9B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5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6237-6CDC-4E85-A4C6-30BFA23F4D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BAC4-2D89-4399-A1BA-179B85C9B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7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6237-6CDC-4E85-A4C6-30BFA23F4D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BAC4-2D89-4399-A1BA-179B85C9B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3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6237-6CDC-4E85-A4C6-30BFA23F4D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BAC4-2D89-4399-A1BA-179B85C9B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5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6237-6CDC-4E85-A4C6-30BFA23F4D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BAC4-2D89-4399-A1BA-179B85C9B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7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6237-6CDC-4E85-A4C6-30BFA23F4D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BAC4-2D89-4399-A1BA-179B85C9B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8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6237-6CDC-4E85-A4C6-30BFA23F4D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BAC4-2D89-4399-A1BA-179B85C9B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1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06237-6CDC-4E85-A4C6-30BFA23F4D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8BAC4-2D89-4399-A1BA-179B85C9B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2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937657" y="1011840"/>
            <a:ext cx="8011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4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anose="03040602040607080904" pitchFamily="66" charset="0"/>
              </a:rPr>
              <a:t>La multiplicación y sus términos </a:t>
            </a:r>
            <a:endParaRPr lang="en-US" sz="4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cript MT Bold" panose="03040602040607080904" pitchFamily="66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230880" y="2438400"/>
            <a:ext cx="542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0" name="Rectángulo redondeado 9"/>
          <p:cNvSpPr/>
          <p:nvPr/>
        </p:nvSpPr>
        <p:spPr>
          <a:xfrm>
            <a:off x="2904308" y="2868963"/>
            <a:ext cx="6078583" cy="11917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Trabajo con honestidad, esfuerzo y en equipo para la prevención de violencia en el plan educativo.</a:t>
            </a:r>
            <a:endParaRPr lang="es-MX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4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3455" y="1711831"/>
            <a:ext cx="981541" cy="120711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5696" y="1711831"/>
            <a:ext cx="981541" cy="120711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7937" y="1711831"/>
            <a:ext cx="981541" cy="120711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4953" y="1711830"/>
            <a:ext cx="981541" cy="120711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1969" y="1716781"/>
            <a:ext cx="981541" cy="120711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454332" y="3071338"/>
            <a:ext cx="9422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800" dirty="0"/>
              <a:t> </a:t>
            </a:r>
            <a:r>
              <a:rPr lang="es-BO" sz="2800" dirty="0" smtClean="0"/>
              <a:t>       </a:t>
            </a:r>
            <a:r>
              <a:rPr lang="es-BO" sz="2800" dirty="0" smtClean="0">
                <a:ln>
                  <a:solidFill>
                    <a:schemeClr val="tx1"/>
                  </a:solidFill>
                </a:ln>
              </a:rPr>
              <a:t>2</a:t>
            </a:r>
            <a:r>
              <a:rPr lang="es-BO" sz="2800" dirty="0" smtClean="0"/>
              <a:t>        </a:t>
            </a:r>
            <a:r>
              <a:rPr lang="es-BO" sz="2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+ </a:t>
            </a:r>
            <a:r>
              <a:rPr lang="es-BO" sz="2800" dirty="0" smtClean="0"/>
              <a:t>       </a:t>
            </a:r>
            <a:r>
              <a:rPr lang="es-BO" sz="2800" dirty="0" smtClean="0">
                <a:ln>
                  <a:solidFill>
                    <a:schemeClr val="tx1"/>
                  </a:solidFill>
                </a:ln>
              </a:rPr>
              <a:t>2 </a:t>
            </a:r>
            <a:r>
              <a:rPr lang="es-BO" sz="2800" dirty="0" smtClean="0"/>
              <a:t>       </a:t>
            </a:r>
            <a:r>
              <a:rPr lang="es-BO" sz="2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+</a:t>
            </a:r>
            <a:r>
              <a:rPr lang="es-BO" sz="2800" dirty="0" smtClean="0"/>
              <a:t>        </a:t>
            </a:r>
            <a:r>
              <a:rPr lang="es-BO" sz="2800" dirty="0" smtClean="0">
                <a:ln>
                  <a:solidFill>
                    <a:schemeClr val="tx1"/>
                  </a:solidFill>
                </a:ln>
              </a:rPr>
              <a:t>2</a:t>
            </a:r>
            <a:r>
              <a:rPr lang="es-BO" sz="2800" dirty="0" smtClean="0"/>
              <a:t>        </a:t>
            </a:r>
            <a:r>
              <a:rPr lang="es-BO" sz="2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+ </a:t>
            </a:r>
            <a:r>
              <a:rPr lang="es-BO" sz="2800" dirty="0" smtClean="0"/>
              <a:t>       </a:t>
            </a:r>
            <a:r>
              <a:rPr lang="es-BO" sz="2800" dirty="0" smtClean="0">
                <a:ln>
                  <a:solidFill>
                    <a:schemeClr val="tx1"/>
                  </a:solidFill>
                </a:ln>
              </a:rPr>
              <a:t>2</a:t>
            </a:r>
            <a:r>
              <a:rPr lang="es-BO" sz="2800" dirty="0" smtClean="0"/>
              <a:t>        </a:t>
            </a:r>
            <a:r>
              <a:rPr lang="es-BO" sz="2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+</a:t>
            </a:r>
            <a:r>
              <a:rPr lang="es-BO" sz="2800" dirty="0" smtClean="0"/>
              <a:t>        </a:t>
            </a:r>
            <a:r>
              <a:rPr lang="es-BO" sz="2800" dirty="0" smtClean="0">
                <a:ln>
                  <a:solidFill>
                    <a:schemeClr val="tx1"/>
                  </a:solidFill>
                </a:ln>
              </a:rPr>
              <a:t>2</a:t>
            </a:r>
            <a:r>
              <a:rPr lang="es-BO" sz="2800" dirty="0" smtClean="0"/>
              <a:t>        </a:t>
            </a:r>
            <a:r>
              <a:rPr lang="es-BO" sz="2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=      </a:t>
            </a:r>
            <a:r>
              <a:rPr lang="es-BO" sz="2800" dirty="0" smtClean="0">
                <a:ln>
                  <a:solidFill>
                    <a:schemeClr val="tx1"/>
                  </a:solidFill>
                </a:ln>
              </a:rPr>
              <a:t>10</a:t>
            </a:r>
            <a:endParaRPr lang="en-US" sz="2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519747" y="3770826"/>
            <a:ext cx="2708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800" dirty="0" smtClean="0">
                <a:ln>
                  <a:solidFill>
                    <a:schemeClr val="tx1"/>
                  </a:solidFill>
                </a:ln>
              </a:rPr>
              <a:t>2 </a:t>
            </a:r>
            <a:r>
              <a:rPr lang="es-BO" sz="2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x </a:t>
            </a:r>
            <a:r>
              <a:rPr lang="es-BO" sz="2800" dirty="0" smtClean="0">
                <a:ln>
                  <a:solidFill>
                    <a:schemeClr val="tx1"/>
                  </a:solidFill>
                </a:ln>
              </a:rPr>
              <a:t>5 </a:t>
            </a:r>
            <a:r>
              <a:rPr lang="es-BO" sz="2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= </a:t>
            </a:r>
            <a:r>
              <a:rPr lang="es-BO" sz="2800" dirty="0" smtClean="0">
                <a:ln>
                  <a:solidFill>
                    <a:schemeClr val="tx1"/>
                  </a:solidFill>
                </a:ln>
              </a:rPr>
              <a:t>10</a:t>
            </a:r>
            <a:endParaRPr lang="en-US" sz="2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133600" y="4655033"/>
            <a:ext cx="7628709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200" b="1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1.- La multiplicación </a:t>
            </a:r>
            <a:r>
              <a:rPr lang="es-MX" sz="3200" dirty="0"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 una suma abreviada.</a:t>
            </a:r>
            <a:endParaRPr lang="en-US" dirty="0">
              <a:effectLst/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454332" y="758471"/>
            <a:ext cx="15905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anose="03040602040607080904" pitchFamily="66" charset="0"/>
              </a:rPr>
              <a:t>Ejemplo</a:t>
            </a:r>
            <a:r>
              <a:rPr lang="es-BO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35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942011" y="1001486"/>
            <a:ext cx="5512526" cy="590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200" b="1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2.- Términos de la multiplicación</a:t>
            </a:r>
            <a:endParaRPr lang="en-US" u="sng" dirty="0">
              <a:ln>
                <a:solidFill>
                  <a:srgbClr val="FF0000"/>
                </a:solidFill>
              </a:ln>
              <a:effectLst/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963884" y="1854919"/>
            <a:ext cx="11321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400" dirty="0"/>
              <a:t> </a:t>
            </a:r>
            <a:r>
              <a:rPr lang="es-BO" sz="2400" dirty="0" smtClean="0"/>
              <a:t>   </a:t>
            </a:r>
            <a:r>
              <a:rPr lang="es-BO" sz="2400" dirty="0" smtClean="0">
                <a:ln>
                  <a:solidFill>
                    <a:schemeClr val="tx1"/>
                  </a:solidFill>
                </a:ln>
              </a:rPr>
              <a:t>2</a:t>
            </a:r>
          </a:p>
          <a:p>
            <a:r>
              <a:rPr lang="es-BO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X</a:t>
            </a:r>
            <a:r>
              <a:rPr lang="es-BO" sz="2400" dirty="0" smtClean="0"/>
              <a:t>  </a:t>
            </a:r>
          </a:p>
          <a:p>
            <a:r>
              <a:rPr lang="es-BO" sz="2400" dirty="0"/>
              <a:t> </a:t>
            </a:r>
            <a:r>
              <a:rPr lang="es-BO" sz="2400" dirty="0" smtClean="0"/>
              <a:t>   </a:t>
            </a:r>
            <a:r>
              <a:rPr lang="es-BO" sz="2400" dirty="0" smtClean="0">
                <a:ln>
                  <a:solidFill>
                    <a:schemeClr val="tx1"/>
                  </a:solidFill>
                </a:ln>
              </a:rPr>
              <a:t>5</a:t>
            </a:r>
          </a:p>
          <a:p>
            <a:endParaRPr lang="es-BO" sz="2400" dirty="0">
              <a:ln>
                <a:solidFill>
                  <a:schemeClr val="tx1"/>
                </a:solidFill>
              </a:ln>
            </a:endParaRPr>
          </a:p>
          <a:p>
            <a:r>
              <a:rPr lang="es-BO" sz="2400" dirty="0" smtClean="0">
                <a:ln>
                  <a:solidFill>
                    <a:schemeClr val="tx1"/>
                  </a:solidFill>
                </a:ln>
              </a:rPr>
              <a:t>   10</a:t>
            </a:r>
          </a:p>
          <a:p>
            <a:endParaRPr lang="es-BO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4859383" y="3039291"/>
            <a:ext cx="103632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Flecha derecha 7"/>
          <p:cNvSpPr/>
          <p:nvPr/>
        </p:nvSpPr>
        <p:spPr>
          <a:xfrm>
            <a:off x="5895703" y="2005241"/>
            <a:ext cx="1088572" cy="2525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echa derecha 8"/>
          <p:cNvSpPr/>
          <p:nvPr/>
        </p:nvSpPr>
        <p:spPr>
          <a:xfrm>
            <a:off x="5939245" y="2640268"/>
            <a:ext cx="1088572" cy="2525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echa derecha 9"/>
          <p:cNvSpPr/>
          <p:nvPr/>
        </p:nvSpPr>
        <p:spPr>
          <a:xfrm>
            <a:off x="5895703" y="3396515"/>
            <a:ext cx="1088572" cy="2525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echa derecha 10"/>
          <p:cNvSpPr/>
          <p:nvPr/>
        </p:nvSpPr>
        <p:spPr>
          <a:xfrm rot="10800000">
            <a:off x="3701142" y="2341034"/>
            <a:ext cx="1088572" cy="2525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adroTexto 11"/>
          <p:cNvSpPr txBox="1"/>
          <p:nvPr/>
        </p:nvSpPr>
        <p:spPr>
          <a:xfrm>
            <a:off x="7088776" y="1879369"/>
            <a:ext cx="280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400" dirty="0" smtClean="0">
                <a:latin typeface="Script MT Bold" panose="03040602040607080904" pitchFamily="66" charset="0"/>
              </a:rPr>
              <a:t>Multiplicando</a:t>
            </a:r>
            <a:r>
              <a:rPr lang="es-BO" dirty="0" smtClean="0"/>
              <a:t> </a:t>
            </a:r>
            <a:endParaRPr lang="en-U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7088776" y="2577626"/>
            <a:ext cx="2316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400" dirty="0" smtClean="0">
                <a:latin typeface="Script MT Bold" panose="03040602040607080904" pitchFamily="66" charset="0"/>
              </a:rPr>
              <a:t>Multiplicador</a:t>
            </a:r>
            <a:r>
              <a:rPr lang="es-BO" dirty="0" smtClean="0"/>
              <a:t> </a:t>
            </a:r>
            <a:endParaRPr lang="en-U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7106193" y="3291956"/>
            <a:ext cx="203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400" dirty="0" smtClean="0">
                <a:latin typeface="Script MT Bold" panose="03040602040607080904" pitchFamily="66" charset="0"/>
              </a:rPr>
              <a:t>Producto Total </a:t>
            </a:r>
            <a:endParaRPr lang="en-US" sz="2400" dirty="0">
              <a:latin typeface="Script MT Bold" panose="03040602040607080904" pitchFamily="66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769323" y="2215707"/>
            <a:ext cx="1354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400" dirty="0" smtClean="0">
                <a:latin typeface="Script MT Bold" panose="03040602040607080904" pitchFamily="66" charset="0"/>
              </a:rPr>
              <a:t>Signo</a:t>
            </a:r>
            <a:r>
              <a:rPr lang="es-BO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9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3230880" y="2438400"/>
            <a:ext cx="542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1442358" y="1126374"/>
            <a:ext cx="6207031" cy="3841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4114800" algn="l"/>
              </a:tabLst>
            </a:pP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s-MX" sz="2400" u="sng" dirty="0">
                <a:solidFill>
                  <a:srgbClr val="FF0000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Multiplicando. -</a:t>
            </a:r>
            <a:r>
              <a:rPr lang="es-MX" sz="2400" dirty="0">
                <a:solidFill>
                  <a:srgbClr val="FF0000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 la cantidad de arriba</a:t>
            </a:r>
            <a:endParaRPr lang="en-US" sz="2400" dirty="0" smtClean="0">
              <a:effectLst/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8645">
              <a:spcAft>
                <a:spcPts val="0"/>
              </a:spcAft>
              <a:tabLst>
                <a:tab pos="4114800" algn="l"/>
              </a:tabLst>
            </a:pPr>
            <a:r>
              <a:rPr lang="es-MX" sz="2400" dirty="0"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effectLst/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-"/>
              <a:tabLst>
                <a:tab pos="4114800" algn="l"/>
              </a:tabLst>
            </a:pPr>
            <a:r>
              <a:rPr lang="es-MX" sz="2400" u="sng" dirty="0">
                <a:solidFill>
                  <a:srgbClr val="FF0000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Multiplicador. -</a:t>
            </a:r>
            <a:r>
              <a:rPr lang="es-MX" sz="2400" dirty="0">
                <a:solidFill>
                  <a:srgbClr val="FF0000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 la cantidad de abajo</a:t>
            </a:r>
            <a:r>
              <a:rPr lang="es-MX" sz="2400" dirty="0" smtClean="0"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spcAft>
                <a:spcPts val="0"/>
              </a:spcAft>
              <a:buClr>
                <a:srgbClr val="FF0000"/>
              </a:buClr>
              <a:tabLst>
                <a:tab pos="4114800" algn="l"/>
              </a:tabLst>
            </a:pPr>
            <a:endParaRPr lang="es-MX" sz="2400" dirty="0" smtClean="0"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Font typeface="Arial" panose="020B0604020202020204" pitchFamily="34" charset="0"/>
              <a:buChar char="-"/>
              <a:tabLst>
                <a:tab pos="4114800" algn="l"/>
              </a:tabLst>
            </a:pPr>
            <a:r>
              <a:rPr lang="es-MX" sz="2400" u="sng" dirty="0">
                <a:solidFill>
                  <a:srgbClr val="FF0000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Producto total. -</a:t>
            </a:r>
            <a:r>
              <a:rPr lang="es-MX" sz="2400" dirty="0">
                <a:solidFill>
                  <a:srgbClr val="FF0000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>
                <a:solidFill>
                  <a:prstClr val="black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 el resultado final.</a:t>
            </a:r>
            <a:endParaRPr lang="en-US" sz="2400" dirty="0">
              <a:solidFill>
                <a:prstClr val="black"/>
              </a:solidFill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solidFill>
                  <a:prstClr val="black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prstClr val="black"/>
              </a:solidFill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Font typeface="Arial" panose="020B0604020202020204" pitchFamily="34" charset="0"/>
              <a:buChar char="-"/>
              <a:tabLst>
                <a:tab pos="4114800" algn="l"/>
              </a:tabLst>
            </a:pPr>
            <a:r>
              <a:rPr lang="es-MX" sz="2400" u="sng" dirty="0">
                <a:solidFill>
                  <a:srgbClr val="FF0000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Signo. -</a:t>
            </a:r>
            <a:r>
              <a:rPr lang="es-MX" sz="2400" dirty="0">
                <a:solidFill>
                  <a:prstClr val="black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es una X que quiere decir por </a:t>
            </a:r>
            <a:endParaRPr lang="en-US" sz="2400" dirty="0">
              <a:solidFill>
                <a:prstClr val="black"/>
              </a:solidFill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-"/>
              <a:tabLst>
                <a:tab pos="4114800" algn="l"/>
              </a:tabLst>
            </a:pPr>
            <a:endParaRPr lang="es-MX" sz="2400" dirty="0" smtClean="0"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-"/>
              <a:tabLst>
                <a:tab pos="4114800" algn="l"/>
              </a:tabLst>
            </a:pPr>
            <a:endParaRPr lang="en-US" sz="2400" dirty="0" smtClean="0">
              <a:effectLst/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0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77</Words>
  <Application>Microsoft Office PowerPoint</Application>
  <PresentationFormat>Panorámica</PresentationFormat>
  <Paragraphs>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Script MT Bold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Nicole Ayala</dc:creator>
  <cp:lastModifiedBy>Nicole Ayala</cp:lastModifiedBy>
  <cp:revision>6</cp:revision>
  <dcterms:created xsi:type="dcterms:W3CDTF">2020-09-25T13:38:48Z</dcterms:created>
  <dcterms:modified xsi:type="dcterms:W3CDTF">2020-09-25T16:02:36Z</dcterms:modified>
</cp:coreProperties>
</file>